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1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59" r:id="rId2"/>
  </p:sldMasterIdLst>
  <p:notesMasterIdLst>
    <p:notesMasterId r:id="rId18"/>
  </p:notesMasterIdLst>
  <p:handoutMasterIdLst>
    <p:handoutMasterId r:id="rId19"/>
  </p:handoutMasterIdLst>
  <p:sldIdLst>
    <p:sldId id="262" r:id="rId3"/>
    <p:sldId id="328" r:id="rId4"/>
    <p:sldId id="342" r:id="rId5"/>
    <p:sldId id="343" r:id="rId6"/>
    <p:sldId id="309" r:id="rId7"/>
    <p:sldId id="326" r:id="rId8"/>
    <p:sldId id="327" r:id="rId9"/>
    <p:sldId id="344" r:id="rId10"/>
    <p:sldId id="347" r:id="rId11"/>
    <p:sldId id="340" r:id="rId12"/>
    <p:sldId id="341" r:id="rId13"/>
    <p:sldId id="325" r:id="rId14"/>
    <p:sldId id="332" r:id="rId15"/>
    <p:sldId id="322" r:id="rId16"/>
    <p:sldId id="319" r:id="rId17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8">
          <p15:clr>
            <a:srgbClr val="A4A3A4"/>
          </p15:clr>
        </p15:guide>
        <p15:guide id="2" pos="43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9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F6C"/>
    <a:srgbClr val="43B02A"/>
    <a:srgbClr val="D4E7D2"/>
    <a:srgbClr val="005696"/>
    <a:srgbClr val="D9E8F5"/>
    <a:srgbClr val="79B2FF"/>
    <a:srgbClr val="91BED4"/>
    <a:srgbClr val="00AFD7"/>
    <a:srgbClr val="F25F29"/>
    <a:srgbClr val="FC7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79" autoAdjust="0"/>
    <p:restoredTop sz="90698" autoAdjust="0"/>
  </p:normalViewPr>
  <p:slideViewPr>
    <p:cSldViewPr>
      <p:cViewPr varScale="1">
        <p:scale>
          <a:sx n="73" d="100"/>
          <a:sy n="73" d="100"/>
        </p:scale>
        <p:origin x="1098" y="60"/>
      </p:cViewPr>
      <p:guideLst>
        <p:guide orient="horz" pos="3168"/>
        <p:guide pos="43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096" y="-96"/>
      </p:cViewPr>
      <p:guideLst>
        <p:guide orient="horz" pos="2928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sv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Relationship Id="rId14" Type="http://schemas.openxmlformats.org/officeDocument/2006/relationships/image" Target="../media/image23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sv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Relationship Id="rId14" Type="http://schemas.openxmlformats.org/officeDocument/2006/relationships/image" Target="../media/image2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5_2">
  <dgm:title val=""/>
  <dgm:desc val=""/>
  <dgm:catLst>
    <dgm:cat type="accent5" pri="15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7BBE6C-8229-47EE-A947-CF67DF60510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5_2" csCatId="accent5" phldr="1"/>
      <dgm:spPr/>
      <dgm:t>
        <a:bodyPr/>
        <a:lstStyle/>
        <a:p>
          <a:endParaRPr lang="en-US"/>
        </a:p>
      </dgm:t>
    </dgm:pt>
    <dgm:pt modelId="{BD3DCAFE-0804-4963-84C1-071E742DDECC}">
      <dgm:prSet/>
      <dgm:spPr/>
      <dgm:t>
        <a:bodyPr anchor="ctr"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Vive o Trabaja en el condado de Forsyth durante más de 12 meses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BA1BC4-175F-4493-BDB7-F9570E38931B}" type="parTrans" cxnId="{F78D7D93-D363-4413-8185-4E411B7B185D}">
      <dgm:prSet/>
      <dgm:spPr/>
      <dgm:t>
        <a:bodyPr/>
        <a:lstStyle/>
        <a:p>
          <a:endParaRPr lang="en-US"/>
        </a:p>
      </dgm:t>
    </dgm:pt>
    <dgm:pt modelId="{1489A4D2-33F1-4538-9D7D-C4E8DFAFB8CD}" type="sibTrans" cxnId="{F78D7D93-D363-4413-8185-4E411B7B185D}">
      <dgm:prSet/>
      <dgm:spPr/>
      <dgm:t>
        <a:bodyPr/>
        <a:lstStyle/>
        <a:p>
          <a:endParaRPr lang="en-US"/>
        </a:p>
      </dgm:t>
    </dgm:pt>
    <dgm:pt modelId="{62F0FD23-E3F2-4862-BFCB-E9D875C07532}">
      <dgm:prSet/>
      <dgm:spPr/>
      <dgm:t>
        <a:bodyPr/>
        <a:lstStyle/>
        <a:p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Historial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de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crédito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razonable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8CE080-37D5-4EF7-A301-104FCB66DD48}" type="parTrans" cxnId="{C74034EA-F857-4B34-BB82-64F9EFCFFDFB}">
      <dgm:prSet/>
      <dgm:spPr/>
      <dgm:t>
        <a:bodyPr/>
        <a:lstStyle/>
        <a:p>
          <a:endParaRPr lang="en-US"/>
        </a:p>
      </dgm:t>
    </dgm:pt>
    <dgm:pt modelId="{4F89AC93-C8A1-4174-B47E-C1D597EE382B}" type="sibTrans" cxnId="{C74034EA-F857-4B34-BB82-64F9EFCFFDFB}">
      <dgm:prSet/>
      <dgm:spPr/>
      <dgm:t>
        <a:bodyPr/>
        <a:lstStyle/>
        <a:p>
          <a:endParaRPr lang="en-US"/>
        </a:p>
      </dgm:t>
    </dgm:pt>
    <dgm:pt modelId="{A5FABD0B-6F0A-4ADA-9627-1EE0004DFBEE}">
      <dgm:prSet/>
      <dgm:spPr/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Ciudadano estadounidense o Residente Permanente Legal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E114E7-16A4-4A65-822F-F1B87C7E0CD5}" type="parTrans" cxnId="{4E881C4B-FC76-403F-948E-3C03B044CB4A}">
      <dgm:prSet/>
      <dgm:spPr/>
      <dgm:t>
        <a:bodyPr/>
        <a:lstStyle/>
        <a:p>
          <a:endParaRPr lang="en-US"/>
        </a:p>
      </dgm:t>
    </dgm:pt>
    <dgm:pt modelId="{E8CA3FDF-87D4-4090-8CE5-208B0A1290FB}" type="sibTrans" cxnId="{4E881C4B-FC76-403F-948E-3C03B044CB4A}">
      <dgm:prSet/>
      <dgm:spPr/>
      <dgm:t>
        <a:bodyPr/>
        <a:lstStyle/>
        <a:p>
          <a:endParaRPr lang="en-US"/>
        </a:p>
      </dgm:t>
    </dgm:pt>
    <dgm:pt modelId="{CC876A25-61C4-4712-A81B-3E68508C3614}">
      <dgm:prSet custT="1"/>
      <dgm:spPr/>
      <dgm:t>
        <a:bodyPr/>
        <a:lstStyle/>
        <a:p>
          <a:r>
            <a:rPr lang="en-US" sz="1600" b="1" dirty="0" err="1">
              <a:latin typeface="Arial" panose="020B0604020202020204" pitchFamily="34" charset="0"/>
              <a:cs typeface="Arial" panose="020B0604020202020204" pitchFamily="34" charset="0"/>
            </a:rPr>
            <a:t>Necesidad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 de Vivienda: </a:t>
          </a:r>
          <a:r>
            <a:rPr lang="es-ES" sz="1100" b="1" dirty="0">
              <a:latin typeface="Arial" panose="020B0604020202020204" pitchFamily="34" charset="0"/>
              <a:cs typeface="Arial" panose="020B0604020202020204" pitchFamily="34" charset="0"/>
            </a:rPr>
            <a:t>Condiciones de hacinamiento, estructura de la Vivienda, vecindario cargado de costos o inseguro</a:t>
          </a:r>
          <a:endParaRPr lang="en-US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F3F2A5-FEA0-4360-AEE7-928C6B2C35B3}" type="parTrans" cxnId="{9370CA89-418C-41B6-8686-BA11AEA0F0FB}">
      <dgm:prSet/>
      <dgm:spPr/>
      <dgm:t>
        <a:bodyPr/>
        <a:lstStyle/>
        <a:p>
          <a:endParaRPr lang="en-US"/>
        </a:p>
      </dgm:t>
    </dgm:pt>
    <dgm:pt modelId="{ADB42CD9-C2FA-4F60-ABAC-D7FE11663803}" type="sibTrans" cxnId="{9370CA89-418C-41B6-8686-BA11AEA0F0FB}">
      <dgm:prSet/>
      <dgm:spPr/>
      <dgm:t>
        <a:bodyPr/>
        <a:lstStyle/>
        <a:p>
          <a:endParaRPr lang="en-US"/>
        </a:p>
      </dgm:t>
    </dgm:pt>
    <dgm:pt modelId="{7F779378-37BD-476F-AE13-5B88C7C955B2}">
      <dgm:prSet custT="1"/>
      <dgm:spPr/>
      <dgm:t>
        <a:bodyPr/>
        <a:lstStyle/>
        <a:p>
          <a:r>
            <a:rPr lang="en-US" sz="1600" b="1" dirty="0" err="1">
              <a:latin typeface="Arial" panose="020B0604020202020204" pitchFamily="34" charset="0"/>
              <a:cs typeface="Arial" panose="020B0604020202020204" pitchFamily="34" charset="0"/>
            </a:rPr>
            <a:t>Capacidad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 de Pago:</a:t>
          </a:r>
          <a:r>
            <a:rPr lang="es-ES" sz="1200" b="1" dirty="0">
              <a:latin typeface="Arial" panose="020B0604020202020204" pitchFamily="34" charset="0"/>
              <a:cs typeface="Arial" panose="020B0604020202020204" pitchFamily="34" charset="0"/>
            </a:rPr>
            <a:t>INGRESOS ESTABLECIDOS, CONFIABLES Y VERIFICABLES durante los últimos 12 meses</a:t>
          </a:r>
          <a:endParaRPr lang="en-US" sz="12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n-US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A7A00B-DC71-4C75-9CE5-B050BCA118C1}" type="parTrans" cxnId="{067E1511-6B12-44A9-A9BD-5E0906D93727}">
      <dgm:prSet/>
      <dgm:spPr/>
      <dgm:t>
        <a:bodyPr/>
        <a:lstStyle/>
        <a:p>
          <a:endParaRPr lang="en-US"/>
        </a:p>
      </dgm:t>
    </dgm:pt>
    <dgm:pt modelId="{3A39252F-9506-4A90-8CCD-C3C277D1C61A}" type="sibTrans" cxnId="{067E1511-6B12-44A9-A9BD-5E0906D93727}">
      <dgm:prSet/>
      <dgm:spPr/>
      <dgm:t>
        <a:bodyPr/>
        <a:lstStyle/>
        <a:p>
          <a:endParaRPr lang="en-US"/>
        </a:p>
      </dgm:t>
    </dgm:pt>
    <dgm:pt modelId="{66A2A400-6EE6-4373-85C8-2FF52E1A71CC}">
      <dgm:prSet/>
      <dgm:spPr/>
      <dgm:t>
        <a:bodyPr/>
        <a:lstStyle/>
        <a:p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Voluntad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de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Asociarse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D907DA-3670-4DDB-86BB-88726053027F}" type="parTrans" cxnId="{A528368A-AC28-4203-9B74-F8DDDA931240}">
      <dgm:prSet/>
      <dgm:spPr/>
      <dgm:t>
        <a:bodyPr/>
        <a:lstStyle/>
        <a:p>
          <a:endParaRPr lang="en-US"/>
        </a:p>
      </dgm:t>
    </dgm:pt>
    <dgm:pt modelId="{3D8D87EC-4C7C-49C2-905D-B3381A895E4A}" type="sibTrans" cxnId="{A528368A-AC28-4203-9B74-F8DDDA931240}">
      <dgm:prSet/>
      <dgm:spPr/>
      <dgm:t>
        <a:bodyPr/>
        <a:lstStyle/>
        <a:p>
          <a:endParaRPr lang="en-US"/>
        </a:p>
      </dgm:t>
    </dgm:pt>
    <dgm:pt modelId="{C69FB163-4912-4E6E-A9D4-624569EF81B0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es-ES" sz="1600" b="1" dirty="0">
              <a:latin typeface="Arial" panose="020B0604020202020204" pitchFamily="34" charset="0"/>
              <a:cs typeface="Arial" panose="020B0604020202020204" pitchFamily="34" charset="0"/>
            </a:rPr>
            <a:t>Propietario de Vivienda por 1ra vez: </a:t>
          </a:r>
          <a:r>
            <a:rPr lang="es-ES" sz="1100" b="1" dirty="0">
              <a:latin typeface="Arial" panose="020B0604020202020204" pitchFamily="34" charset="0"/>
              <a:cs typeface="Arial" panose="020B0604020202020204" pitchFamily="34" charset="0"/>
            </a:rPr>
            <a:t>no ha sido propietario en los últimos 3 años;                               </a:t>
          </a:r>
        </a:p>
        <a:p>
          <a:pPr>
            <a:spcAft>
              <a:spcPct val="35000"/>
            </a:spcAft>
          </a:pPr>
          <a:r>
            <a:rPr lang="es-ES" sz="1100" b="1" dirty="0">
              <a:latin typeface="Arial" panose="020B0604020202020204" pitchFamily="34" charset="0"/>
              <a:cs typeface="Arial" panose="020B0604020202020204" pitchFamily="34" charset="0"/>
            </a:rPr>
            <a:t>                                                                                          nunca ha sido dueño de una casa de Habitat</a:t>
          </a:r>
          <a:endParaRPr lang="en-US" sz="11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spcAft>
              <a:spcPct val="35000"/>
            </a:spcAft>
          </a:pPr>
          <a:endParaRPr lang="en-US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31698-CC75-41C4-B6AB-D81C45D03FE4}" type="parTrans" cxnId="{40EF0B53-25A1-4F1F-90A5-B0AC401F9C2A}">
      <dgm:prSet/>
      <dgm:spPr/>
      <dgm:t>
        <a:bodyPr/>
        <a:lstStyle/>
        <a:p>
          <a:endParaRPr lang="en-US"/>
        </a:p>
      </dgm:t>
    </dgm:pt>
    <dgm:pt modelId="{BC14E8E0-A08A-4395-89CD-1A35EB7FE2CC}" type="sibTrans" cxnId="{40EF0B53-25A1-4F1F-90A5-B0AC401F9C2A}">
      <dgm:prSet/>
      <dgm:spPr/>
      <dgm:t>
        <a:bodyPr/>
        <a:lstStyle/>
        <a:p>
          <a:endParaRPr lang="en-US"/>
        </a:p>
      </dgm:t>
    </dgm:pt>
    <dgm:pt modelId="{4FC04C6F-45AB-47B8-91AC-198F81136C0D}" type="pres">
      <dgm:prSet presAssocID="{887BBE6C-8229-47EE-A947-CF67DF605108}" presName="root" presStyleCnt="0">
        <dgm:presLayoutVars>
          <dgm:dir/>
          <dgm:resizeHandles val="exact"/>
        </dgm:presLayoutVars>
      </dgm:prSet>
      <dgm:spPr/>
    </dgm:pt>
    <dgm:pt modelId="{66623614-3B66-47A1-9EEE-71D890B8FCA8}" type="pres">
      <dgm:prSet presAssocID="{A5FABD0B-6F0A-4ADA-9627-1EE0004DFBEE}" presName="compNode" presStyleCnt="0"/>
      <dgm:spPr/>
    </dgm:pt>
    <dgm:pt modelId="{3AF35C15-11C0-4178-9675-A589F59B1877}" type="pres">
      <dgm:prSet presAssocID="{A5FABD0B-6F0A-4ADA-9627-1EE0004DFBEE}" presName="bgRect" presStyleLbl="bgShp" presStyleIdx="0" presStyleCnt="7"/>
      <dgm:spPr/>
    </dgm:pt>
    <dgm:pt modelId="{54ABF544-6383-4338-AC01-29661AE49EBB}" type="pres">
      <dgm:prSet presAssocID="{A5FABD0B-6F0A-4ADA-9627-1EE0004DFBEE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</dgm:pt>
    <dgm:pt modelId="{A0FB114A-1A3F-4C89-B9F7-5D62777673A8}" type="pres">
      <dgm:prSet presAssocID="{A5FABD0B-6F0A-4ADA-9627-1EE0004DFBEE}" presName="spaceRect" presStyleCnt="0"/>
      <dgm:spPr/>
    </dgm:pt>
    <dgm:pt modelId="{90F9D491-3D24-47C1-97D3-502ED718809C}" type="pres">
      <dgm:prSet presAssocID="{A5FABD0B-6F0A-4ADA-9627-1EE0004DFBEE}" presName="parTx" presStyleLbl="revTx" presStyleIdx="0" presStyleCnt="7">
        <dgm:presLayoutVars>
          <dgm:chMax val="0"/>
          <dgm:chPref val="0"/>
        </dgm:presLayoutVars>
      </dgm:prSet>
      <dgm:spPr/>
    </dgm:pt>
    <dgm:pt modelId="{1B4CE04A-3C9F-4164-93E2-03A3BDA84FDE}" type="pres">
      <dgm:prSet presAssocID="{E8CA3FDF-87D4-4090-8CE5-208B0A1290FB}" presName="sibTrans" presStyleCnt="0"/>
      <dgm:spPr/>
    </dgm:pt>
    <dgm:pt modelId="{D1ED5522-7283-4DAE-A457-55E579C1E789}" type="pres">
      <dgm:prSet presAssocID="{BD3DCAFE-0804-4963-84C1-071E742DDECC}" presName="compNode" presStyleCnt="0"/>
      <dgm:spPr/>
    </dgm:pt>
    <dgm:pt modelId="{8F65EC49-7052-4770-B15E-2C7B12D1624C}" type="pres">
      <dgm:prSet presAssocID="{BD3DCAFE-0804-4963-84C1-071E742DDECC}" presName="bgRect" presStyleLbl="bgShp" presStyleIdx="1" presStyleCnt="7"/>
      <dgm:spPr/>
    </dgm:pt>
    <dgm:pt modelId="{F6D5497C-8F73-488F-8495-799964D424A8}" type="pres">
      <dgm:prSet presAssocID="{BD3DCAFE-0804-4963-84C1-071E742DDECC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ute (Two Pins With A Path)"/>
        </a:ext>
      </dgm:extLst>
    </dgm:pt>
    <dgm:pt modelId="{D7E18042-AC03-4749-A1CC-589B5C813AEE}" type="pres">
      <dgm:prSet presAssocID="{BD3DCAFE-0804-4963-84C1-071E742DDECC}" presName="spaceRect" presStyleCnt="0"/>
      <dgm:spPr/>
    </dgm:pt>
    <dgm:pt modelId="{3033BB1B-9ECA-4758-9969-F7867E82AEE2}" type="pres">
      <dgm:prSet presAssocID="{BD3DCAFE-0804-4963-84C1-071E742DDECC}" presName="parTx" presStyleLbl="revTx" presStyleIdx="1" presStyleCnt="7">
        <dgm:presLayoutVars>
          <dgm:chMax val="0"/>
          <dgm:chPref val="0"/>
        </dgm:presLayoutVars>
      </dgm:prSet>
      <dgm:spPr/>
    </dgm:pt>
    <dgm:pt modelId="{16D5F14E-F5C2-4509-B4E7-922A9CC1B89C}" type="pres">
      <dgm:prSet presAssocID="{1489A4D2-33F1-4538-9D7D-C4E8DFAFB8CD}" presName="sibTrans" presStyleCnt="0"/>
      <dgm:spPr/>
    </dgm:pt>
    <dgm:pt modelId="{5724947D-F5F9-4666-AAA3-E012D3DE2B2C}" type="pres">
      <dgm:prSet presAssocID="{C69FB163-4912-4E6E-A9D4-624569EF81B0}" presName="compNode" presStyleCnt="0"/>
      <dgm:spPr/>
    </dgm:pt>
    <dgm:pt modelId="{4BCEA2C2-341E-4675-A218-8065D8E0953E}" type="pres">
      <dgm:prSet presAssocID="{C69FB163-4912-4E6E-A9D4-624569EF81B0}" presName="bgRect" presStyleLbl="bgShp" presStyleIdx="2" presStyleCnt="7"/>
      <dgm:spPr/>
    </dgm:pt>
    <dgm:pt modelId="{82E3B6B0-70FB-4389-859E-76740E07C920}" type="pres">
      <dgm:prSet presAssocID="{C69FB163-4912-4E6E-A9D4-624569EF81B0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w"/>
        </a:ext>
      </dgm:extLst>
    </dgm:pt>
    <dgm:pt modelId="{4B4BE722-0B11-402E-8200-B8DCFFEA5DA3}" type="pres">
      <dgm:prSet presAssocID="{C69FB163-4912-4E6E-A9D4-624569EF81B0}" presName="spaceRect" presStyleCnt="0"/>
      <dgm:spPr/>
    </dgm:pt>
    <dgm:pt modelId="{2B5F1E22-1517-4C43-BAF8-8EA9ABC7E2EB}" type="pres">
      <dgm:prSet presAssocID="{C69FB163-4912-4E6E-A9D4-624569EF81B0}" presName="parTx" presStyleLbl="revTx" presStyleIdx="2" presStyleCnt="7" custLinFactNeighborX="-97" custLinFactNeighborY="7698">
        <dgm:presLayoutVars>
          <dgm:chMax val="0"/>
          <dgm:chPref val="0"/>
        </dgm:presLayoutVars>
      </dgm:prSet>
      <dgm:spPr/>
    </dgm:pt>
    <dgm:pt modelId="{E3892844-DDFF-4C46-8A4A-C5CFDA500DBC}" type="pres">
      <dgm:prSet presAssocID="{BC14E8E0-A08A-4395-89CD-1A35EB7FE2CC}" presName="sibTrans" presStyleCnt="0"/>
      <dgm:spPr/>
    </dgm:pt>
    <dgm:pt modelId="{2707D5BE-F5FA-41D1-98E5-D20F745799CA}" type="pres">
      <dgm:prSet presAssocID="{CC876A25-61C4-4712-A81B-3E68508C3614}" presName="compNode" presStyleCnt="0"/>
      <dgm:spPr/>
    </dgm:pt>
    <dgm:pt modelId="{2399A051-D077-40E0-9923-4DDEAC44F8F9}" type="pres">
      <dgm:prSet presAssocID="{CC876A25-61C4-4712-A81B-3E68508C3614}" presName="bgRect" presStyleLbl="bgShp" presStyleIdx="3" presStyleCnt="7" custLinFactNeighborY="756"/>
      <dgm:spPr/>
    </dgm:pt>
    <dgm:pt modelId="{865AD441-C8AC-4D2A-BF6D-A9992D7E6C89}" type="pres">
      <dgm:prSet presAssocID="{CC876A25-61C4-4712-A81B-3E68508C3614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DCA5A22-056A-451E-84DD-F31C7D68EF18}" type="pres">
      <dgm:prSet presAssocID="{CC876A25-61C4-4712-A81B-3E68508C3614}" presName="spaceRect" presStyleCnt="0"/>
      <dgm:spPr/>
    </dgm:pt>
    <dgm:pt modelId="{B63DD171-E6B3-4535-BDC2-C88FFDCEC778}" type="pres">
      <dgm:prSet presAssocID="{CC876A25-61C4-4712-A81B-3E68508C3614}" presName="parTx" presStyleLbl="revTx" presStyleIdx="3" presStyleCnt="7" custLinFactNeighborY="-11835">
        <dgm:presLayoutVars>
          <dgm:chMax val="0"/>
          <dgm:chPref val="0"/>
        </dgm:presLayoutVars>
      </dgm:prSet>
      <dgm:spPr/>
    </dgm:pt>
    <dgm:pt modelId="{392ADA17-90FF-40A0-8DA7-FE94C7C2A63F}" type="pres">
      <dgm:prSet presAssocID="{ADB42CD9-C2FA-4F60-ABAC-D7FE11663803}" presName="sibTrans" presStyleCnt="0"/>
      <dgm:spPr/>
    </dgm:pt>
    <dgm:pt modelId="{FDBD9D1D-4287-4F54-8875-185D98CEDD50}" type="pres">
      <dgm:prSet presAssocID="{7F779378-37BD-476F-AE13-5B88C7C955B2}" presName="compNode" presStyleCnt="0"/>
      <dgm:spPr/>
    </dgm:pt>
    <dgm:pt modelId="{808F57EA-A9D7-4AAD-AEDB-93F513D35CE1}" type="pres">
      <dgm:prSet presAssocID="{7F779378-37BD-476F-AE13-5B88C7C955B2}" presName="bgRect" presStyleLbl="bgShp" presStyleIdx="4" presStyleCnt="7"/>
      <dgm:spPr/>
    </dgm:pt>
    <dgm:pt modelId="{60DCC635-E81A-4AA9-8034-61F10459E632}" type="pres">
      <dgm:prSet presAssocID="{7F779378-37BD-476F-AE13-5B88C7C955B2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ying Money"/>
        </a:ext>
      </dgm:extLst>
    </dgm:pt>
    <dgm:pt modelId="{B8B7CD15-71E8-453F-86DB-50EC34BC337C}" type="pres">
      <dgm:prSet presAssocID="{7F779378-37BD-476F-AE13-5B88C7C955B2}" presName="spaceRect" presStyleCnt="0"/>
      <dgm:spPr/>
    </dgm:pt>
    <dgm:pt modelId="{45B5B26F-C826-4F67-928F-3F7C20AD5CAB}" type="pres">
      <dgm:prSet presAssocID="{7F779378-37BD-476F-AE13-5B88C7C955B2}" presName="parTx" presStyleLbl="revTx" presStyleIdx="4" presStyleCnt="7" custLinFactNeighborY="8182">
        <dgm:presLayoutVars>
          <dgm:chMax val="0"/>
          <dgm:chPref val="0"/>
        </dgm:presLayoutVars>
      </dgm:prSet>
      <dgm:spPr/>
    </dgm:pt>
    <dgm:pt modelId="{D4BD6FDF-D239-487B-91C7-2C3272077E98}" type="pres">
      <dgm:prSet presAssocID="{3A39252F-9506-4A90-8CCD-C3C277D1C61A}" presName="sibTrans" presStyleCnt="0"/>
      <dgm:spPr/>
    </dgm:pt>
    <dgm:pt modelId="{9038CA15-988D-403F-874E-5714B46E6BC4}" type="pres">
      <dgm:prSet presAssocID="{62F0FD23-E3F2-4862-BFCB-E9D875C07532}" presName="compNode" presStyleCnt="0"/>
      <dgm:spPr/>
    </dgm:pt>
    <dgm:pt modelId="{6126E0B8-6937-4E0C-9624-1FA527680DB3}" type="pres">
      <dgm:prSet presAssocID="{62F0FD23-E3F2-4862-BFCB-E9D875C07532}" presName="bgRect" presStyleLbl="bgShp" presStyleIdx="5" presStyleCnt="7"/>
      <dgm:spPr/>
    </dgm:pt>
    <dgm:pt modelId="{44D197DC-B67A-4F20-AF98-633666D8A0FC}" type="pres">
      <dgm:prSet presAssocID="{62F0FD23-E3F2-4862-BFCB-E9D875C07532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6151182B-71E8-48AC-8D26-AC0FEE73B8C1}" type="pres">
      <dgm:prSet presAssocID="{62F0FD23-E3F2-4862-BFCB-E9D875C07532}" presName="spaceRect" presStyleCnt="0"/>
      <dgm:spPr/>
    </dgm:pt>
    <dgm:pt modelId="{397D0D99-8DE5-402F-8108-8065A902F76A}" type="pres">
      <dgm:prSet presAssocID="{62F0FD23-E3F2-4862-BFCB-E9D875C07532}" presName="parTx" presStyleLbl="revTx" presStyleIdx="5" presStyleCnt="7">
        <dgm:presLayoutVars>
          <dgm:chMax val="0"/>
          <dgm:chPref val="0"/>
        </dgm:presLayoutVars>
      </dgm:prSet>
      <dgm:spPr/>
    </dgm:pt>
    <dgm:pt modelId="{C5DB27F9-51B6-4205-AB55-DF1FBE2C5128}" type="pres">
      <dgm:prSet presAssocID="{4F89AC93-C8A1-4174-B47E-C1D597EE382B}" presName="sibTrans" presStyleCnt="0"/>
      <dgm:spPr/>
    </dgm:pt>
    <dgm:pt modelId="{75AEADFD-1585-46A8-985F-3AD3E23DF02C}" type="pres">
      <dgm:prSet presAssocID="{66A2A400-6EE6-4373-85C8-2FF52E1A71CC}" presName="compNode" presStyleCnt="0"/>
      <dgm:spPr/>
    </dgm:pt>
    <dgm:pt modelId="{1CBBD08B-2120-4C48-91CB-CD5B33FCD942}" type="pres">
      <dgm:prSet presAssocID="{66A2A400-6EE6-4373-85C8-2FF52E1A71CC}" presName="bgRect" presStyleLbl="bgShp" presStyleIdx="6" presStyleCnt="7"/>
      <dgm:spPr/>
    </dgm:pt>
    <dgm:pt modelId="{221A2612-105B-42BE-A50D-288F338E3326}" type="pres">
      <dgm:prSet presAssocID="{66A2A400-6EE6-4373-85C8-2FF52E1A71CC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05E0EEAA-077A-453B-9127-B8992C44C9B3}" type="pres">
      <dgm:prSet presAssocID="{66A2A400-6EE6-4373-85C8-2FF52E1A71CC}" presName="spaceRect" presStyleCnt="0"/>
      <dgm:spPr/>
    </dgm:pt>
    <dgm:pt modelId="{DA044247-8089-4F31-B1F8-770A2361FC5F}" type="pres">
      <dgm:prSet presAssocID="{66A2A400-6EE6-4373-85C8-2FF52E1A71CC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067E1511-6B12-44A9-A9BD-5E0906D93727}" srcId="{887BBE6C-8229-47EE-A947-CF67DF605108}" destId="{7F779378-37BD-476F-AE13-5B88C7C955B2}" srcOrd="4" destOrd="0" parTransId="{5BA7A00B-DC71-4C75-9CE5-B050BCA118C1}" sibTransId="{3A39252F-9506-4A90-8CCD-C3C277D1C61A}"/>
    <dgm:cxn modelId="{B359FD14-EA1E-4F83-9385-715B134D10D3}" type="presOf" srcId="{887BBE6C-8229-47EE-A947-CF67DF605108}" destId="{4FC04C6F-45AB-47B8-91AC-198F81136C0D}" srcOrd="0" destOrd="0" presId="urn:microsoft.com/office/officeart/2018/2/layout/IconVerticalSolidList"/>
    <dgm:cxn modelId="{85F6B11A-5307-43D5-A693-715B7FF35F4E}" type="presOf" srcId="{A5FABD0B-6F0A-4ADA-9627-1EE0004DFBEE}" destId="{90F9D491-3D24-47C1-97D3-502ED718809C}" srcOrd="0" destOrd="0" presId="urn:microsoft.com/office/officeart/2018/2/layout/IconVerticalSolidList"/>
    <dgm:cxn modelId="{4A129D39-9046-44AB-8D18-3DC96E89F827}" type="presOf" srcId="{C69FB163-4912-4E6E-A9D4-624569EF81B0}" destId="{2B5F1E22-1517-4C43-BAF8-8EA9ABC7E2EB}" srcOrd="0" destOrd="0" presId="urn:microsoft.com/office/officeart/2018/2/layout/IconVerticalSolidList"/>
    <dgm:cxn modelId="{4E881C4B-FC76-403F-948E-3C03B044CB4A}" srcId="{887BBE6C-8229-47EE-A947-CF67DF605108}" destId="{A5FABD0B-6F0A-4ADA-9627-1EE0004DFBEE}" srcOrd="0" destOrd="0" parTransId="{75E114E7-16A4-4A65-822F-F1B87C7E0CD5}" sibTransId="{E8CA3FDF-87D4-4090-8CE5-208B0A1290FB}"/>
    <dgm:cxn modelId="{40EF0B53-25A1-4F1F-90A5-B0AC401F9C2A}" srcId="{887BBE6C-8229-47EE-A947-CF67DF605108}" destId="{C69FB163-4912-4E6E-A9D4-624569EF81B0}" srcOrd="2" destOrd="0" parTransId="{AAB31698-CC75-41C4-B6AB-D81C45D03FE4}" sibTransId="{BC14E8E0-A08A-4395-89CD-1A35EB7FE2CC}"/>
    <dgm:cxn modelId="{67C28A5A-B6E4-4ACC-A544-5FDF63D4EA0F}" type="presOf" srcId="{BD3DCAFE-0804-4963-84C1-071E742DDECC}" destId="{3033BB1B-9ECA-4758-9969-F7867E82AEE2}" srcOrd="0" destOrd="0" presId="urn:microsoft.com/office/officeart/2018/2/layout/IconVerticalSolidList"/>
    <dgm:cxn modelId="{9370CA89-418C-41B6-8686-BA11AEA0F0FB}" srcId="{887BBE6C-8229-47EE-A947-CF67DF605108}" destId="{CC876A25-61C4-4712-A81B-3E68508C3614}" srcOrd="3" destOrd="0" parTransId="{9BF3F2A5-FEA0-4360-AEE7-928C6B2C35B3}" sibTransId="{ADB42CD9-C2FA-4F60-ABAC-D7FE11663803}"/>
    <dgm:cxn modelId="{A528368A-AC28-4203-9B74-F8DDDA931240}" srcId="{887BBE6C-8229-47EE-A947-CF67DF605108}" destId="{66A2A400-6EE6-4373-85C8-2FF52E1A71CC}" srcOrd="6" destOrd="0" parTransId="{8BD907DA-3670-4DDB-86BB-88726053027F}" sibTransId="{3D8D87EC-4C7C-49C2-905D-B3381A895E4A}"/>
    <dgm:cxn modelId="{F78D7D93-D363-4413-8185-4E411B7B185D}" srcId="{887BBE6C-8229-47EE-A947-CF67DF605108}" destId="{BD3DCAFE-0804-4963-84C1-071E742DDECC}" srcOrd="1" destOrd="0" parTransId="{D6BA1BC4-175F-4493-BDB7-F9570E38931B}" sibTransId="{1489A4D2-33F1-4538-9D7D-C4E8DFAFB8CD}"/>
    <dgm:cxn modelId="{BD7681AD-AEBA-46C9-92BC-9E2DB477BF27}" type="presOf" srcId="{66A2A400-6EE6-4373-85C8-2FF52E1A71CC}" destId="{DA044247-8089-4F31-B1F8-770A2361FC5F}" srcOrd="0" destOrd="0" presId="urn:microsoft.com/office/officeart/2018/2/layout/IconVerticalSolidList"/>
    <dgm:cxn modelId="{A79E94C2-97D2-4A5B-8F3F-47B6A12060D7}" type="presOf" srcId="{7F779378-37BD-476F-AE13-5B88C7C955B2}" destId="{45B5B26F-C826-4F67-928F-3F7C20AD5CAB}" srcOrd="0" destOrd="0" presId="urn:microsoft.com/office/officeart/2018/2/layout/IconVerticalSolidList"/>
    <dgm:cxn modelId="{7BE5F7D0-17F9-45A7-B672-D86141251484}" type="presOf" srcId="{CC876A25-61C4-4712-A81B-3E68508C3614}" destId="{B63DD171-E6B3-4535-BDC2-C88FFDCEC778}" srcOrd="0" destOrd="0" presId="urn:microsoft.com/office/officeart/2018/2/layout/IconVerticalSolidList"/>
    <dgm:cxn modelId="{C74034EA-F857-4B34-BB82-64F9EFCFFDFB}" srcId="{887BBE6C-8229-47EE-A947-CF67DF605108}" destId="{62F0FD23-E3F2-4862-BFCB-E9D875C07532}" srcOrd="5" destOrd="0" parTransId="{668CE080-37D5-4EF7-A301-104FCB66DD48}" sibTransId="{4F89AC93-C8A1-4174-B47E-C1D597EE382B}"/>
    <dgm:cxn modelId="{1EF685F3-D7A4-4D6F-ADB1-1B700EF6BB48}" type="presOf" srcId="{62F0FD23-E3F2-4862-BFCB-E9D875C07532}" destId="{397D0D99-8DE5-402F-8108-8065A902F76A}" srcOrd="0" destOrd="0" presId="urn:microsoft.com/office/officeart/2018/2/layout/IconVerticalSolidList"/>
    <dgm:cxn modelId="{9F7607F5-8EF9-49B6-AFFC-4992B87DBB8F}" type="presParOf" srcId="{4FC04C6F-45AB-47B8-91AC-198F81136C0D}" destId="{66623614-3B66-47A1-9EEE-71D890B8FCA8}" srcOrd="0" destOrd="0" presId="urn:microsoft.com/office/officeart/2018/2/layout/IconVerticalSolidList"/>
    <dgm:cxn modelId="{E5EE97CD-8D63-493F-8C7E-DC9701BCC421}" type="presParOf" srcId="{66623614-3B66-47A1-9EEE-71D890B8FCA8}" destId="{3AF35C15-11C0-4178-9675-A589F59B1877}" srcOrd="0" destOrd="0" presId="urn:microsoft.com/office/officeart/2018/2/layout/IconVerticalSolidList"/>
    <dgm:cxn modelId="{93AC1C6C-62C5-46F4-B45F-A895151D98D1}" type="presParOf" srcId="{66623614-3B66-47A1-9EEE-71D890B8FCA8}" destId="{54ABF544-6383-4338-AC01-29661AE49EBB}" srcOrd="1" destOrd="0" presId="urn:microsoft.com/office/officeart/2018/2/layout/IconVerticalSolidList"/>
    <dgm:cxn modelId="{FB5A5493-0F2C-42D8-BD65-2B6ADD7318FC}" type="presParOf" srcId="{66623614-3B66-47A1-9EEE-71D890B8FCA8}" destId="{A0FB114A-1A3F-4C89-B9F7-5D62777673A8}" srcOrd="2" destOrd="0" presId="urn:microsoft.com/office/officeart/2018/2/layout/IconVerticalSolidList"/>
    <dgm:cxn modelId="{3372DA46-F171-4303-97C7-64E503B7653F}" type="presParOf" srcId="{66623614-3B66-47A1-9EEE-71D890B8FCA8}" destId="{90F9D491-3D24-47C1-97D3-502ED718809C}" srcOrd="3" destOrd="0" presId="urn:microsoft.com/office/officeart/2018/2/layout/IconVerticalSolidList"/>
    <dgm:cxn modelId="{0EBAA944-D86D-4CB5-99C6-77008470BD86}" type="presParOf" srcId="{4FC04C6F-45AB-47B8-91AC-198F81136C0D}" destId="{1B4CE04A-3C9F-4164-93E2-03A3BDA84FDE}" srcOrd="1" destOrd="0" presId="urn:microsoft.com/office/officeart/2018/2/layout/IconVerticalSolidList"/>
    <dgm:cxn modelId="{F52E04B7-2B3A-45FB-8934-00F5C7C024DF}" type="presParOf" srcId="{4FC04C6F-45AB-47B8-91AC-198F81136C0D}" destId="{D1ED5522-7283-4DAE-A457-55E579C1E789}" srcOrd="2" destOrd="0" presId="urn:microsoft.com/office/officeart/2018/2/layout/IconVerticalSolidList"/>
    <dgm:cxn modelId="{AF543F85-2C05-46F6-A4DB-D32E8CCCB0F7}" type="presParOf" srcId="{D1ED5522-7283-4DAE-A457-55E579C1E789}" destId="{8F65EC49-7052-4770-B15E-2C7B12D1624C}" srcOrd="0" destOrd="0" presId="urn:microsoft.com/office/officeart/2018/2/layout/IconVerticalSolidList"/>
    <dgm:cxn modelId="{B132B2DE-C429-4056-A7B0-AD6E3EF6B34E}" type="presParOf" srcId="{D1ED5522-7283-4DAE-A457-55E579C1E789}" destId="{F6D5497C-8F73-488F-8495-799964D424A8}" srcOrd="1" destOrd="0" presId="urn:microsoft.com/office/officeart/2018/2/layout/IconVerticalSolidList"/>
    <dgm:cxn modelId="{89BCE399-A0EE-4149-A036-25B0E5612F87}" type="presParOf" srcId="{D1ED5522-7283-4DAE-A457-55E579C1E789}" destId="{D7E18042-AC03-4749-A1CC-589B5C813AEE}" srcOrd="2" destOrd="0" presId="urn:microsoft.com/office/officeart/2018/2/layout/IconVerticalSolidList"/>
    <dgm:cxn modelId="{BA09249C-DC93-4433-9EB3-16B9D4E9C189}" type="presParOf" srcId="{D1ED5522-7283-4DAE-A457-55E579C1E789}" destId="{3033BB1B-9ECA-4758-9969-F7867E82AEE2}" srcOrd="3" destOrd="0" presId="urn:microsoft.com/office/officeart/2018/2/layout/IconVerticalSolidList"/>
    <dgm:cxn modelId="{CEC0EE38-7EEC-4BB0-B032-0BA42C9CF118}" type="presParOf" srcId="{4FC04C6F-45AB-47B8-91AC-198F81136C0D}" destId="{16D5F14E-F5C2-4509-B4E7-922A9CC1B89C}" srcOrd="3" destOrd="0" presId="urn:microsoft.com/office/officeart/2018/2/layout/IconVerticalSolidList"/>
    <dgm:cxn modelId="{591FEC32-FBEA-48A4-8E4A-B5EA85523A2D}" type="presParOf" srcId="{4FC04C6F-45AB-47B8-91AC-198F81136C0D}" destId="{5724947D-F5F9-4666-AAA3-E012D3DE2B2C}" srcOrd="4" destOrd="0" presId="urn:microsoft.com/office/officeart/2018/2/layout/IconVerticalSolidList"/>
    <dgm:cxn modelId="{22DC1CCC-F35A-4DB0-8C3E-34B7EF32D685}" type="presParOf" srcId="{5724947D-F5F9-4666-AAA3-E012D3DE2B2C}" destId="{4BCEA2C2-341E-4675-A218-8065D8E0953E}" srcOrd="0" destOrd="0" presId="urn:microsoft.com/office/officeart/2018/2/layout/IconVerticalSolidList"/>
    <dgm:cxn modelId="{FEE61AB4-13CD-420F-BBD2-2445BD0097DB}" type="presParOf" srcId="{5724947D-F5F9-4666-AAA3-E012D3DE2B2C}" destId="{82E3B6B0-70FB-4389-859E-76740E07C920}" srcOrd="1" destOrd="0" presId="urn:microsoft.com/office/officeart/2018/2/layout/IconVerticalSolidList"/>
    <dgm:cxn modelId="{1CAB604E-9966-4A18-9E9E-C6E8C9F864DE}" type="presParOf" srcId="{5724947D-F5F9-4666-AAA3-E012D3DE2B2C}" destId="{4B4BE722-0B11-402E-8200-B8DCFFEA5DA3}" srcOrd="2" destOrd="0" presId="urn:microsoft.com/office/officeart/2018/2/layout/IconVerticalSolidList"/>
    <dgm:cxn modelId="{CF4A71EF-0B44-427F-9034-4FE336C62F34}" type="presParOf" srcId="{5724947D-F5F9-4666-AAA3-E012D3DE2B2C}" destId="{2B5F1E22-1517-4C43-BAF8-8EA9ABC7E2EB}" srcOrd="3" destOrd="0" presId="urn:microsoft.com/office/officeart/2018/2/layout/IconVerticalSolidList"/>
    <dgm:cxn modelId="{80E3145D-9C55-4164-9842-422A0A90FD27}" type="presParOf" srcId="{4FC04C6F-45AB-47B8-91AC-198F81136C0D}" destId="{E3892844-DDFF-4C46-8A4A-C5CFDA500DBC}" srcOrd="5" destOrd="0" presId="urn:microsoft.com/office/officeart/2018/2/layout/IconVerticalSolidList"/>
    <dgm:cxn modelId="{A28E248A-BCAA-4DB7-9BE0-ECFFB204A9D9}" type="presParOf" srcId="{4FC04C6F-45AB-47B8-91AC-198F81136C0D}" destId="{2707D5BE-F5FA-41D1-98E5-D20F745799CA}" srcOrd="6" destOrd="0" presId="urn:microsoft.com/office/officeart/2018/2/layout/IconVerticalSolidList"/>
    <dgm:cxn modelId="{8BB01234-F77C-40C8-94FB-390A840B0B99}" type="presParOf" srcId="{2707D5BE-F5FA-41D1-98E5-D20F745799CA}" destId="{2399A051-D077-40E0-9923-4DDEAC44F8F9}" srcOrd="0" destOrd="0" presId="urn:microsoft.com/office/officeart/2018/2/layout/IconVerticalSolidList"/>
    <dgm:cxn modelId="{74000CE0-30FA-432B-8ECD-9685F3802318}" type="presParOf" srcId="{2707D5BE-F5FA-41D1-98E5-D20F745799CA}" destId="{865AD441-C8AC-4D2A-BF6D-A9992D7E6C89}" srcOrd="1" destOrd="0" presId="urn:microsoft.com/office/officeart/2018/2/layout/IconVerticalSolidList"/>
    <dgm:cxn modelId="{311A6BC0-FAFF-41FE-B85A-DEE3D1A59825}" type="presParOf" srcId="{2707D5BE-F5FA-41D1-98E5-D20F745799CA}" destId="{8DCA5A22-056A-451E-84DD-F31C7D68EF18}" srcOrd="2" destOrd="0" presId="urn:microsoft.com/office/officeart/2018/2/layout/IconVerticalSolidList"/>
    <dgm:cxn modelId="{8F8A37BC-CAFD-47DB-8455-99AC7A928095}" type="presParOf" srcId="{2707D5BE-F5FA-41D1-98E5-D20F745799CA}" destId="{B63DD171-E6B3-4535-BDC2-C88FFDCEC778}" srcOrd="3" destOrd="0" presId="urn:microsoft.com/office/officeart/2018/2/layout/IconVerticalSolidList"/>
    <dgm:cxn modelId="{2DA004BD-3351-408E-BC42-A128B45446CB}" type="presParOf" srcId="{4FC04C6F-45AB-47B8-91AC-198F81136C0D}" destId="{392ADA17-90FF-40A0-8DA7-FE94C7C2A63F}" srcOrd="7" destOrd="0" presId="urn:microsoft.com/office/officeart/2018/2/layout/IconVerticalSolidList"/>
    <dgm:cxn modelId="{F57EACD2-C4DE-4E45-93BC-04BE169FF0ED}" type="presParOf" srcId="{4FC04C6F-45AB-47B8-91AC-198F81136C0D}" destId="{FDBD9D1D-4287-4F54-8875-185D98CEDD50}" srcOrd="8" destOrd="0" presId="urn:microsoft.com/office/officeart/2018/2/layout/IconVerticalSolidList"/>
    <dgm:cxn modelId="{8B28A083-876F-4D90-A179-FB09F1AAECCE}" type="presParOf" srcId="{FDBD9D1D-4287-4F54-8875-185D98CEDD50}" destId="{808F57EA-A9D7-4AAD-AEDB-93F513D35CE1}" srcOrd="0" destOrd="0" presId="urn:microsoft.com/office/officeart/2018/2/layout/IconVerticalSolidList"/>
    <dgm:cxn modelId="{7B3C2715-C441-4BC9-93C7-FD310B0C6227}" type="presParOf" srcId="{FDBD9D1D-4287-4F54-8875-185D98CEDD50}" destId="{60DCC635-E81A-4AA9-8034-61F10459E632}" srcOrd="1" destOrd="0" presId="urn:microsoft.com/office/officeart/2018/2/layout/IconVerticalSolidList"/>
    <dgm:cxn modelId="{874BF6C9-837D-46D4-9907-C02318D81FD9}" type="presParOf" srcId="{FDBD9D1D-4287-4F54-8875-185D98CEDD50}" destId="{B8B7CD15-71E8-453F-86DB-50EC34BC337C}" srcOrd="2" destOrd="0" presId="urn:microsoft.com/office/officeart/2018/2/layout/IconVerticalSolidList"/>
    <dgm:cxn modelId="{35AEDD8B-48F2-4335-8794-AB2C41F941E2}" type="presParOf" srcId="{FDBD9D1D-4287-4F54-8875-185D98CEDD50}" destId="{45B5B26F-C826-4F67-928F-3F7C20AD5CAB}" srcOrd="3" destOrd="0" presId="urn:microsoft.com/office/officeart/2018/2/layout/IconVerticalSolidList"/>
    <dgm:cxn modelId="{B7478BE4-7020-46B7-A543-BA54BB203490}" type="presParOf" srcId="{4FC04C6F-45AB-47B8-91AC-198F81136C0D}" destId="{D4BD6FDF-D239-487B-91C7-2C3272077E98}" srcOrd="9" destOrd="0" presId="urn:microsoft.com/office/officeart/2018/2/layout/IconVerticalSolidList"/>
    <dgm:cxn modelId="{78010A32-B4C8-469D-B7E2-C51A1794EC52}" type="presParOf" srcId="{4FC04C6F-45AB-47B8-91AC-198F81136C0D}" destId="{9038CA15-988D-403F-874E-5714B46E6BC4}" srcOrd="10" destOrd="0" presId="urn:microsoft.com/office/officeart/2018/2/layout/IconVerticalSolidList"/>
    <dgm:cxn modelId="{C990FC9D-1D0D-4A21-8E34-1C58D27499B6}" type="presParOf" srcId="{9038CA15-988D-403F-874E-5714B46E6BC4}" destId="{6126E0B8-6937-4E0C-9624-1FA527680DB3}" srcOrd="0" destOrd="0" presId="urn:microsoft.com/office/officeart/2018/2/layout/IconVerticalSolidList"/>
    <dgm:cxn modelId="{F522CA83-B965-429B-A55E-49DF85877B88}" type="presParOf" srcId="{9038CA15-988D-403F-874E-5714B46E6BC4}" destId="{44D197DC-B67A-4F20-AF98-633666D8A0FC}" srcOrd="1" destOrd="0" presId="urn:microsoft.com/office/officeart/2018/2/layout/IconVerticalSolidList"/>
    <dgm:cxn modelId="{C167442F-94B6-4B2D-A56D-3CC3CE1C5657}" type="presParOf" srcId="{9038CA15-988D-403F-874E-5714B46E6BC4}" destId="{6151182B-71E8-48AC-8D26-AC0FEE73B8C1}" srcOrd="2" destOrd="0" presId="urn:microsoft.com/office/officeart/2018/2/layout/IconVerticalSolidList"/>
    <dgm:cxn modelId="{EB235F8E-DCF7-4F14-852A-511A12B14603}" type="presParOf" srcId="{9038CA15-988D-403F-874E-5714B46E6BC4}" destId="{397D0D99-8DE5-402F-8108-8065A902F76A}" srcOrd="3" destOrd="0" presId="urn:microsoft.com/office/officeart/2018/2/layout/IconVerticalSolidList"/>
    <dgm:cxn modelId="{B53AB8C5-9337-42F8-BB6F-58B6BEDAA4E7}" type="presParOf" srcId="{4FC04C6F-45AB-47B8-91AC-198F81136C0D}" destId="{C5DB27F9-51B6-4205-AB55-DF1FBE2C5128}" srcOrd="11" destOrd="0" presId="urn:microsoft.com/office/officeart/2018/2/layout/IconVerticalSolidList"/>
    <dgm:cxn modelId="{AB34344C-3C2A-4F57-ABAF-45100CA2751E}" type="presParOf" srcId="{4FC04C6F-45AB-47B8-91AC-198F81136C0D}" destId="{75AEADFD-1585-46A8-985F-3AD3E23DF02C}" srcOrd="12" destOrd="0" presId="urn:microsoft.com/office/officeart/2018/2/layout/IconVerticalSolidList"/>
    <dgm:cxn modelId="{7EA71F4E-AAD2-4CE2-8CF8-026701BF4C4C}" type="presParOf" srcId="{75AEADFD-1585-46A8-985F-3AD3E23DF02C}" destId="{1CBBD08B-2120-4C48-91CB-CD5B33FCD942}" srcOrd="0" destOrd="0" presId="urn:microsoft.com/office/officeart/2018/2/layout/IconVerticalSolidList"/>
    <dgm:cxn modelId="{FCBFF202-3B31-45F7-947A-E77F6B804C8D}" type="presParOf" srcId="{75AEADFD-1585-46A8-985F-3AD3E23DF02C}" destId="{221A2612-105B-42BE-A50D-288F338E3326}" srcOrd="1" destOrd="0" presId="urn:microsoft.com/office/officeart/2018/2/layout/IconVerticalSolidList"/>
    <dgm:cxn modelId="{81DFFF9A-2503-42BC-8339-03787EC639C3}" type="presParOf" srcId="{75AEADFD-1585-46A8-985F-3AD3E23DF02C}" destId="{05E0EEAA-077A-453B-9127-B8992C44C9B3}" srcOrd="2" destOrd="0" presId="urn:microsoft.com/office/officeart/2018/2/layout/IconVerticalSolidList"/>
    <dgm:cxn modelId="{2DA40C36-DB49-4F85-9A4B-C3825A6A2616}" type="presParOf" srcId="{75AEADFD-1585-46A8-985F-3AD3E23DF02C}" destId="{DA044247-8089-4F31-B1F8-770A2361FC5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418742-4952-40F9-8A68-A230DAFEE5CA}" type="doc">
      <dgm:prSet loTypeId="urn:microsoft.com/office/officeart/2009/3/layout/StepUpProcess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FE567D43-E331-40C8-A3F0-837C73DC0D8B}">
      <dgm:prSet phldrT="[Text]" custT="1"/>
      <dgm:spPr/>
      <dgm:t>
        <a:bodyPr/>
        <a:lstStyle/>
        <a:p>
          <a:r>
            <a:rPr lang="en-US" sz="1700" b="1" dirty="0">
              <a:latin typeface="Arial" panose="020B0604020202020204" pitchFamily="34" charset="0"/>
              <a:cs typeface="Arial" panose="020B0604020202020204" pitchFamily="34" charset="0"/>
            </a:rPr>
            <a:t>Al </a:t>
          </a:r>
          <a:r>
            <a:rPr lang="en-US" sz="1700" b="1" dirty="0" err="1">
              <a:latin typeface="Arial" panose="020B0604020202020204" pitchFamily="34" charset="0"/>
              <a:cs typeface="Arial" panose="020B0604020202020204" pitchFamily="34" charset="0"/>
            </a:rPr>
            <a:t>Iniciar</a:t>
          </a:r>
          <a:r>
            <a:rPr lang="en-US" sz="17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700" b="1" dirty="0" err="1">
              <a:latin typeface="Arial" panose="020B0604020202020204" pitchFamily="34" charset="0"/>
              <a:cs typeface="Arial" panose="020B0604020202020204" pitchFamily="34" charset="0"/>
            </a:rPr>
            <a:t>el</a:t>
          </a:r>
          <a:r>
            <a:rPr lang="en-US" sz="17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700" b="1" dirty="0" err="1">
              <a:latin typeface="Arial" panose="020B0604020202020204" pitchFamily="34" charset="0"/>
              <a:cs typeface="Arial" panose="020B0604020202020204" pitchFamily="34" charset="0"/>
            </a:rPr>
            <a:t>Programa</a:t>
          </a:r>
          <a:endParaRPr lang="en-US" sz="17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5FEE5E-1825-42DF-9426-5D3C1873EA65}" type="parTrans" cxnId="{D0615B1A-66FF-431F-AF44-6E1E86BB80BD}">
      <dgm:prSet/>
      <dgm:spPr/>
      <dgm:t>
        <a:bodyPr/>
        <a:lstStyle/>
        <a:p>
          <a:endParaRPr lang="en-US"/>
        </a:p>
      </dgm:t>
    </dgm:pt>
    <dgm:pt modelId="{EB400138-E853-47A1-9263-3D6BC2CC79CE}" type="sibTrans" cxnId="{D0615B1A-66FF-431F-AF44-6E1E86BB80BD}">
      <dgm:prSet/>
      <dgm:spPr/>
      <dgm:t>
        <a:bodyPr/>
        <a:lstStyle/>
        <a:p>
          <a:endParaRPr lang="en-US"/>
        </a:p>
      </dgm:t>
    </dgm:pt>
    <dgm:pt modelId="{EED9627A-5DC4-43D1-80E1-2BA1EDDF1B2D}">
      <dgm:prSet phldrT="[Text]" custT="1"/>
      <dgm:spPr/>
      <dgm:t>
        <a:bodyPr/>
        <a:lstStyle/>
        <a:p>
          <a:r>
            <a:rPr lang="es-ES" sz="1700" b="1" dirty="0">
              <a:latin typeface="Arial" panose="020B0604020202020204" pitchFamily="34" charset="0"/>
              <a:cs typeface="Arial" panose="020B0604020202020204" pitchFamily="34" charset="0"/>
            </a:rPr>
            <a:t>En la asignación de la casa</a:t>
          </a:r>
          <a:endParaRPr lang="en-US" sz="17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81E90A-5E2C-4285-80C0-C07E62A0A25D}" type="parTrans" cxnId="{DF62F2B1-992F-4F62-A76F-E4C869E64D88}">
      <dgm:prSet/>
      <dgm:spPr/>
      <dgm:t>
        <a:bodyPr/>
        <a:lstStyle/>
        <a:p>
          <a:endParaRPr lang="en-US"/>
        </a:p>
      </dgm:t>
    </dgm:pt>
    <dgm:pt modelId="{D2C95D53-AAB8-4884-8525-2276348C2A27}" type="sibTrans" cxnId="{DF62F2B1-992F-4F62-A76F-E4C869E64D88}">
      <dgm:prSet/>
      <dgm:spPr/>
      <dgm:t>
        <a:bodyPr/>
        <a:lstStyle/>
        <a:p>
          <a:endParaRPr lang="en-US"/>
        </a:p>
      </dgm:t>
    </dgm:pt>
    <dgm:pt modelId="{5B7EB627-28EA-44F1-B7A9-4F79E43FD1A2}">
      <dgm:prSet phldrT="[Text]" custT="1"/>
      <dgm:spPr/>
      <dgm:t>
        <a:bodyPr/>
        <a:lstStyle/>
        <a:p>
          <a:r>
            <a:rPr lang="es-ES" sz="1700" b="1" dirty="0">
              <a:latin typeface="Arial" panose="020B0604020202020204" pitchFamily="34" charset="0"/>
              <a:cs typeface="Arial" panose="020B0604020202020204" pitchFamily="34" charset="0"/>
            </a:rPr>
            <a:t>A punto de Cerra su casa</a:t>
          </a:r>
          <a:endParaRPr lang="en-US" sz="17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18356B-0489-4EBE-9DB3-24EA00463D59}" type="parTrans" cxnId="{D85F84F3-DCAE-4C39-B6A7-4B6529B6B9A0}">
      <dgm:prSet/>
      <dgm:spPr/>
      <dgm:t>
        <a:bodyPr/>
        <a:lstStyle/>
        <a:p>
          <a:endParaRPr lang="en-US"/>
        </a:p>
      </dgm:t>
    </dgm:pt>
    <dgm:pt modelId="{8D5F6153-492E-4F8C-BF0A-57BBC6F9340F}" type="sibTrans" cxnId="{D85F84F3-DCAE-4C39-B6A7-4B6529B6B9A0}">
      <dgm:prSet/>
      <dgm:spPr/>
      <dgm:t>
        <a:bodyPr/>
        <a:lstStyle/>
        <a:p>
          <a:endParaRPr lang="en-US"/>
        </a:p>
      </dgm:t>
    </dgm:pt>
    <dgm:pt modelId="{70E21780-49A5-4925-B142-0797BFE45E78}">
      <dgm:prSet phldrT="[Text]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Completó la mitad de sus horas y ahorró la mitad de su costo de cierre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D46C9A-A14A-4EAD-80FB-1E700555F96A}" type="parTrans" cxnId="{C15F5B4D-09EB-4575-AF6D-0C1F7D80EB59}">
      <dgm:prSet/>
      <dgm:spPr/>
      <dgm:t>
        <a:bodyPr/>
        <a:lstStyle/>
        <a:p>
          <a:endParaRPr lang="en-US"/>
        </a:p>
      </dgm:t>
    </dgm:pt>
    <dgm:pt modelId="{5395C89A-7F02-4DB1-AB1F-A0AC76642AED}" type="sibTrans" cxnId="{C15F5B4D-09EB-4575-AF6D-0C1F7D80EB59}">
      <dgm:prSet/>
      <dgm:spPr/>
      <dgm:t>
        <a:bodyPr/>
        <a:lstStyle/>
        <a:p>
          <a:endParaRPr lang="en-US"/>
        </a:p>
      </dgm:t>
    </dgm:pt>
    <dgm:pt modelId="{9EE2120E-6B01-4351-8DE2-691FCAF1B1C2}">
      <dgm:prSet phldrT="[Text]"/>
      <dgm:spPr/>
      <dgm:t>
        <a:bodyPr/>
        <a:lstStyle/>
        <a:p>
          <a:r>
            <a:rPr lang="en-US" sz="1400" dirty="0" err="1">
              <a:latin typeface="Arial" panose="020B0604020202020204" pitchFamily="34" charset="0"/>
              <a:cs typeface="Arial" panose="020B0604020202020204" pitchFamily="34" charset="0"/>
            </a:rPr>
            <a:t>Completó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dirty="0" err="1">
              <a:latin typeface="Arial" panose="020B0604020202020204" pitchFamily="34" charset="0"/>
              <a:cs typeface="Arial" panose="020B0604020202020204" pitchFamily="34" charset="0"/>
            </a:rPr>
            <a:t>todas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dirty="0" err="1">
              <a:latin typeface="Arial" panose="020B0604020202020204" pitchFamily="34" charset="0"/>
              <a:cs typeface="Arial" panose="020B0604020202020204" pitchFamily="34" charset="0"/>
            </a:rPr>
            <a:t>su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 horas</a:t>
          </a:r>
        </a:p>
      </dgm:t>
    </dgm:pt>
    <dgm:pt modelId="{7A2C672A-4A80-4B83-A038-905751B1F4B2}" type="parTrans" cxnId="{D39578BC-ACF3-4AC9-B844-D844F39C1B68}">
      <dgm:prSet/>
      <dgm:spPr/>
      <dgm:t>
        <a:bodyPr/>
        <a:lstStyle/>
        <a:p>
          <a:endParaRPr lang="en-US"/>
        </a:p>
      </dgm:t>
    </dgm:pt>
    <dgm:pt modelId="{2DA3C759-0BA9-4008-8C4E-87878A7F8CA3}" type="sibTrans" cxnId="{D39578BC-ACF3-4AC9-B844-D844F39C1B68}">
      <dgm:prSet/>
      <dgm:spPr/>
      <dgm:t>
        <a:bodyPr/>
        <a:lstStyle/>
        <a:p>
          <a:endParaRPr lang="en-US"/>
        </a:p>
      </dgm:t>
    </dgm:pt>
    <dgm:pt modelId="{68830145-5D27-4CC1-8FCE-6825B9EF53D8}">
      <dgm:prSet phldrT="[Text]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Firme la Carta de Intención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E692A9-519D-42EF-BD96-632F3A37576D}" type="parTrans" cxnId="{64A35484-DE6E-4516-AA66-4152A637EFDE}">
      <dgm:prSet/>
      <dgm:spPr/>
      <dgm:t>
        <a:bodyPr/>
        <a:lstStyle/>
        <a:p>
          <a:endParaRPr lang="en-US"/>
        </a:p>
      </dgm:t>
    </dgm:pt>
    <dgm:pt modelId="{5629E57C-2EC2-4E66-B358-4D5DB208C089}" type="sibTrans" cxnId="{64A35484-DE6E-4516-AA66-4152A637EFDE}">
      <dgm:prSet/>
      <dgm:spPr/>
      <dgm:t>
        <a:bodyPr/>
        <a:lstStyle/>
        <a:p>
          <a:endParaRPr lang="en-US"/>
        </a:p>
      </dgm:t>
    </dgm:pt>
    <dgm:pt modelId="{9E8EFB1B-9853-4A0D-84C4-0ABA45C73BB4}">
      <dgm:prSet/>
      <dgm:spPr/>
      <dgm:t>
        <a:bodyPr/>
        <a:lstStyle/>
        <a:p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0 </a:t>
          </a:r>
          <a:r>
            <a:rPr lang="en-US" sz="1400" dirty="0" err="1">
              <a:latin typeface="Arial" panose="020B0604020202020204" pitchFamily="34" charset="0"/>
              <a:cs typeface="Arial" panose="020B0604020202020204" pitchFamily="34" charset="0"/>
            </a:rPr>
            <a:t>hrs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1C54E7-D2DA-4E6F-9853-B6609883D40C}" type="parTrans" cxnId="{D5D61526-6929-48EE-97FD-027996D071E0}">
      <dgm:prSet/>
      <dgm:spPr/>
      <dgm:t>
        <a:bodyPr/>
        <a:lstStyle/>
        <a:p>
          <a:endParaRPr lang="en-US"/>
        </a:p>
      </dgm:t>
    </dgm:pt>
    <dgm:pt modelId="{F706C7AE-0CFC-4E6B-8140-309064B6B9C5}" type="sibTrans" cxnId="{D5D61526-6929-48EE-97FD-027996D071E0}">
      <dgm:prSet/>
      <dgm:spPr/>
      <dgm:t>
        <a:bodyPr/>
        <a:lstStyle/>
        <a:p>
          <a:endParaRPr lang="en-US"/>
        </a:p>
      </dgm:t>
    </dgm:pt>
    <dgm:pt modelId="{66D558D9-73D4-4761-8206-5FEEC33A7DFD}">
      <dgm:prSet/>
      <dgm:spPr/>
      <dgm:t>
        <a:bodyPr/>
        <a:lstStyle/>
        <a:p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8B4A1D-8EE0-4136-993D-720E07A318C9}" type="parTrans" cxnId="{AB59A671-6A5F-46BD-8A4B-9B3EE40EE7AA}">
      <dgm:prSet/>
      <dgm:spPr/>
      <dgm:t>
        <a:bodyPr/>
        <a:lstStyle/>
        <a:p>
          <a:endParaRPr lang="en-US"/>
        </a:p>
      </dgm:t>
    </dgm:pt>
    <dgm:pt modelId="{E0CE5FE9-4B7A-4ADF-B281-B1B178A2885F}" type="sibTrans" cxnId="{AB59A671-6A5F-46BD-8A4B-9B3EE40EE7AA}">
      <dgm:prSet/>
      <dgm:spPr/>
      <dgm:t>
        <a:bodyPr/>
        <a:lstStyle/>
        <a:p>
          <a:endParaRPr lang="en-US"/>
        </a:p>
      </dgm:t>
    </dgm:pt>
    <dgm:pt modelId="{83063EB9-6DA6-4EA1-B623-70A1C3DCE379}">
      <dgm:prSet/>
      <dgm:spPr/>
      <dgm:t>
        <a:bodyPr/>
        <a:lstStyle/>
        <a:p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FBC7C8-4012-4AB0-86E7-628CC71FE8F9}" type="parTrans" cxnId="{C717E48C-453D-408B-AC4F-B290660696CE}">
      <dgm:prSet/>
      <dgm:spPr/>
      <dgm:t>
        <a:bodyPr/>
        <a:lstStyle/>
        <a:p>
          <a:endParaRPr lang="en-US"/>
        </a:p>
      </dgm:t>
    </dgm:pt>
    <dgm:pt modelId="{890A844B-9AD5-4E23-9761-55B1062C1E1C}" type="sibTrans" cxnId="{C717E48C-453D-408B-AC4F-B290660696CE}">
      <dgm:prSet/>
      <dgm:spPr/>
      <dgm:t>
        <a:bodyPr/>
        <a:lstStyle/>
        <a:p>
          <a:endParaRPr lang="en-US"/>
        </a:p>
      </dgm:t>
    </dgm:pt>
    <dgm:pt modelId="{597892E1-A0E9-4F55-837B-B4F61DC6F77A}">
      <dgm:prSet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Ahorró $3,000 para gastos de cierre de su hogar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B1826F-42DE-460A-BD95-9CA7ADFA914E}" type="parTrans" cxnId="{253414E2-865D-41AE-BB3A-6D899BF8CB0E}">
      <dgm:prSet/>
      <dgm:spPr/>
      <dgm:t>
        <a:bodyPr/>
        <a:lstStyle/>
        <a:p>
          <a:endParaRPr lang="en-US"/>
        </a:p>
      </dgm:t>
    </dgm:pt>
    <dgm:pt modelId="{EB7E5E9A-DF14-4B1F-9E21-FDB732BDB2D7}" type="sibTrans" cxnId="{253414E2-865D-41AE-BB3A-6D899BF8CB0E}">
      <dgm:prSet/>
      <dgm:spPr/>
      <dgm:t>
        <a:bodyPr/>
        <a:lstStyle/>
        <a:p>
          <a:endParaRPr lang="en-US"/>
        </a:p>
      </dgm:t>
    </dgm:pt>
    <dgm:pt modelId="{375B1D85-711C-437B-A059-1BF34B5D8ADF}" type="pres">
      <dgm:prSet presAssocID="{12418742-4952-40F9-8A68-A230DAFEE5CA}" presName="rootnode" presStyleCnt="0">
        <dgm:presLayoutVars>
          <dgm:chMax/>
          <dgm:chPref/>
          <dgm:dir/>
          <dgm:animLvl val="lvl"/>
        </dgm:presLayoutVars>
      </dgm:prSet>
      <dgm:spPr/>
    </dgm:pt>
    <dgm:pt modelId="{1D670FB6-D5DF-4A8C-B791-1B187C91B121}" type="pres">
      <dgm:prSet presAssocID="{FE567D43-E331-40C8-A3F0-837C73DC0D8B}" presName="composite" presStyleCnt="0"/>
      <dgm:spPr/>
    </dgm:pt>
    <dgm:pt modelId="{094B7938-98E9-4618-A436-8A7BDAF6C283}" type="pres">
      <dgm:prSet presAssocID="{FE567D43-E331-40C8-A3F0-837C73DC0D8B}" presName="LShape" presStyleLbl="alignNode1" presStyleIdx="0" presStyleCnt="5" custLinFactNeighborX="12953" custLinFactNeighborY="1155"/>
      <dgm:spPr/>
    </dgm:pt>
    <dgm:pt modelId="{6CBEFFAD-2624-47B3-A888-384CD8921F57}" type="pres">
      <dgm:prSet presAssocID="{FE567D43-E331-40C8-A3F0-837C73DC0D8B}" presName="ParentText" presStyleLbl="revTx" presStyleIdx="0" presStyleCnt="3" custScaleY="67515" custLinFactNeighborX="18799" custLinFactNeighborY="-18184">
        <dgm:presLayoutVars>
          <dgm:chMax val="0"/>
          <dgm:chPref val="0"/>
          <dgm:bulletEnabled val="1"/>
        </dgm:presLayoutVars>
      </dgm:prSet>
      <dgm:spPr/>
    </dgm:pt>
    <dgm:pt modelId="{32D19562-F9C6-4CAF-BFD5-9F6781D3AA3C}" type="pres">
      <dgm:prSet presAssocID="{FE567D43-E331-40C8-A3F0-837C73DC0D8B}" presName="Triangle" presStyleLbl="alignNode1" presStyleIdx="1" presStyleCnt="5" custAng="16200000" custLinFactNeighborX="46813" custLinFactNeighborY="41028"/>
      <dgm:spPr/>
    </dgm:pt>
    <dgm:pt modelId="{2DE5F922-CFA5-46B3-A6DE-3CD7340849A7}" type="pres">
      <dgm:prSet presAssocID="{EB400138-E853-47A1-9263-3D6BC2CC79CE}" presName="sibTrans" presStyleCnt="0"/>
      <dgm:spPr/>
    </dgm:pt>
    <dgm:pt modelId="{0780DCF2-AE41-42E0-8DDD-9B2D280695FB}" type="pres">
      <dgm:prSet presAssocID="{EB400138-E853-47A1-9263-3D6BC2CC79CE}" presName="space" presStyleCnt="0"/>
      <dgm:spPr/>
    </dgm:pt>
    <dgm:pt modelId="{F2615E16-96C9-4EE8-A9CC-677B99FE55FC}" type="pres">
      <dgm:prSet presAssocID="{EED9627A-5DC4-43D1-80E1-2BA1EDDF1B2D}" presName="composite" presStyleCnt="0"/>
      <dgm:spPr/>
    </dgm:pt>
    <dgm:pt modelId="{67FF1FAF-8BA7-4F63-89FD-E4770779C3B3}" type="pres">
      <dgm:prSet presAssocID="{EED9627A-5DC4-43D1-80E1-2BA1EDDF1B2D}" presName="LShape" presStyleLbl="alignNode1" presStyleIdx="2" presStyleCnt="5" custScaleX="131052" custLinFactNeighborX="1570" custLinFactNeighborY="-11920"/>
      <dgm:spPr/>
    </dgm:pt>
    <dgm:pt modelId="{5EFAC62C-97D0-453F-8FA5-CAB61617D6F7}" type="pres">
      <dgm:prSet presAssocID="{EED9627A-5DC4-43D1-80E1-2BA1EDDF1B2D}" presName="ParentText" presStyleLbl="revTx" presStyleIdx="1" presStyleCnt="3" custScaleX="142565" custScaleY="92422" custLinFactNeighborX="5459" custLinFactNeighborY="-8029">
        <dgm:presLayoutVars>
          <dgm:chMax val="0"/>
          <dgm:chPref val="0"/>
          <dgm:bulletEnabled val="1"/>
        </dgm:presLayoutVars>
      </dgm:prSet>
      <dgm:spPr/>
    </dgm:pt>
    <dgm:pt modelId="{B4D3F11F-7C88-43B9-B6C7-A89B6DA7933B}" type="pres">
      <dgm:prSet presAssocID="{EED9627A-5DC4-43D1-80E1-2BA1EDDF1B2D}" presName="Triangle" presStyleLbl="alignNode1" presStyleIdx="3" presStyleCnt="5" custAng="16200000" custLinFactNeighborX="58393" custLinFactNeighborY="6463"/>
      <dgm:spPr/>
    </dgm:pt>
    <dgm:pt modelId="{3254482C-E517-4E9C-82A0-C0D1A8CDDABB}" type="pres">
      <dgm:prSet presAssocID="{D2C95D53-AAB8-4884-8525-2276348C2A27}" presName="sibTrans" presStyleCnt="0"/>
      <dgm:spPr/>
    </dgm:pt>
    <dgm:pt modelId="{FE660088-196B-48EE-B0CC-9F8207949D16}" type="pres">
      <dgm:prSet presAssocID="{D2C95D53-AAB8-4884-8525-2276348C2A27}" presName="space" presStyleCnt="0"/>
      <dgm:spPr/>
    </dgm:pt>
    <dgm:pt modelId="{9743C279-52A5-4BE5-9CA0-C0A267931E9F}" type="pres">
      <dgm:prSet presAssocID="{5B7EB627-28EA-44F1-B7A9-4F79E43FD1A2}" presName="composite" presStyleCnt="0"/>
      <dgm:spPr/>
    </dgm:pt>
    <dgm:pt modelId="{CE2F4D2A-9932-4227-8003-9DE5533782F4}" type="pres">
      <dgm:prSet presAssocID="{5B7EB627-28EA-44F1-B7A9-4F79E43FD1A2}" presName="LShape" presStyleLbl="alignNode1" presStyleIdx="4" presStyleCnt="5" custScaleX="131454" custLinFactNeighborX="19667" custLinFactNeighborY="-5089"/>
      <dgm:spPr/>
    </dgm:pt>
    <dgm:pt modelId="{2B5C9948-5B8B-4AD5-9217-0CA59A00A3D6}" type="pres">
      <dgm:prSet presAssocID="{5B7EB627-28EA-44F1-B7A9-4F79E43FD1A2}" presName="ParentText" presStyleLbl="revTx" presStyleIdx="2" presStyleCnt="3" custScaleX="128535" custLinFactNeighborX="21074" custLinFactNeighborY="-2270">
        <dgm:presLayoutVars>
          <dgm:chMax val="0"/>
          <dgm:chPref val="0"/>
          <dgm:bulletEnabled val="1"/>
        </dgm:presLayoutVars>
      </dgm:prSet>
      <dgm:spPr/>
    </dgm:pt>
  </dgm:ptLst>
  <dgm:cxnLst>
    <dgm:cxn modelId="{6CDDA919-EBE2-466E-A58D-3D3467B8EA2B}" type="presOf" srcId="{9E8EFB1B-9853-4A0D-84C4-0ABA45C73BB4}" destId="{6CBEFFAD-2624-47B3-A888-384CD8921F57}" srcOrd="0" destOrd="2" presId="urn:microsoft.com/office/officeart/2009/3/layout/StepUpProcess"/>
    <dgm:cxn modelId="{D0615B1A-66FF-431F-AF44-6E1E86BB80BD}" srcId="{12418742-4952-40F9-8A68-A230DAFEE5CA}" destId="{FE567D43-E331-40C8-A3F0-837C73DC0D8B}" srcOrd="0" destOrd="0" parTransId="{255FEE5E-1825-42DF-9426-5D3C1873EA65}" sibTransId="{EB400138-E853-47A1-9263-3D6BC2CC79CE}"/>
    <dgm:cxn modelId="{D5D61526-6929-48EE-97FD-027996D071E0}" srcId="{FE567D43-E331-40C8-A3F0-837C73DC0D8B}" destId="{9E8EFB1B-9853-4A0D-84C4-0ABA45C73BB4}" srcOrd="1" destOrd="0" parTransId="{1F1C54E7-D2DA-4E6F-9853-B6609883D40C}" sibTransId="{F706C7AE-0CFC-4E6B-8140-309064B6B9C5}"/>
    <dgm:cxn modelId="{39C4D236-C23B-433C-8C7A-7041DC625CA1}" type="presOf" srcId="{5B7EB627-28EA-44F1-B7A9-4F79E43FD1A2}" destId="{2B5C9948-5B8B-4AD5-9217-0CA59A00A3D6}" srcOrd="0" destOrd="0" presId="urn:microsoft.com/office/officeart/2009/3/layout/StepUpProcess"/>
    <dgm:cxn modelId="{64164339-2765-4F1A-8F43-3EF51DA0CBCF}" type="presOf" srcId="{597892E1-A0E9-4F55-837B-B4F61DC6F77A}" destId="{2B5C9948-5B8B-4AD5-9217-0CA59A00A3D6}" srcOrd="0" destOrd="2" presId="urn:microsoft.com/office/officeart/2009/3/layout/StepUpProcess"/>
    <dgm:cxn modelId="{300A016C-A876-4D74-A7A0-AF5376B8A7E0}" type="presOf" srcId="{83063EB9-6DA6-4EA1-B623-70A1C3DCE379}" destId="{5EFAC62C-97D0-453F-8FA5-CAB61617D6F7}" srcOrd="0" destOrd="2" presId="urn:microsoft.com/office/officeart/2009/3/layout/StepUpProcess"/>
    <dgm:cxn modelId="{C15F5B4D-09EB-4575-AF6D-0C1F7D80EB59}" srcId="{EED9627A-5DC4-43D1-80E1-2BA1EDDF1B2D}" destId="{70E21780-49A5-4925-B142-0797BFE45E78}" srcOrd="0" destOrd="0" parTransId="{ACD46C9A-A14A-4EAD-80FB-1E700555F96A}" sibTransId="{5395C89A-7F02-4DB1-AB1F-A0AC76642AED}"/>
    <dgm:cxn modelId="{AB59A671-6A5F-46BD-8A4B-9B3EE40EE7AA}" srcId="{FE567D43-E331-40C8-A3F0-837C73DC0D8B}" destId="{66D558D9-73D4-4761-8206-5FEEC33A7DFD}" srcOrd="2" destOrd="0" parTransId="{D08B4A1D-8EE0-4136-993D-720E07A318C9}" sibTransId="{E0CE5FE9-4B7A-4ADF-B281-B1B178A2885F}"/>
    <dgm:cxn modelId="{873FDE75-C422-4D41-9988-67674AC36291}" type="presOf" srcId="{70E21780-49A5-4925-B142-0797BFE45E78}" destId="{5EFAC62C-97D0-453F-8FA5-CAB61617D6F7}" srcOrd="0" destOrd="1" presId="urn:microsoft.com/office/officeart/2009/3/layout/StepUpProcess"/>
    <dgm:cxn modelId="{64A35484-DE6E-4516-AA66-4152A637EFDE}" srcId="{FE567D43-E331-40C8-A3F0-837C73DC0D8B}" destId="{68830145-5D27-4CC1-8FCE-6825B9EF53D8}" srcOrd="0" destOrd="0" parTransId="{BEE692A9-519D-42EF-BD96-632F3A37576D}" sibTransId="{5629E57C-2EC2-4E66-B358-4D5DB208C089}"/>
    <dgm:cxn modelId="{C717E48C-453D-408B-AC4F-B290660696CE}" srcId="{EED9627A-5DC4-43D1-80E1-2BA1EDDF1B2D}" destId="{83063EB9-6DA6-4EA1-B623-70A1C3DCE379}" srcOrd="1" destOrd="0" parTransId="{F6FBC7C8-4012-4AB0-86E7-628CC71FE8F9}" sibTransId="{890A844B-9AD5-4E23-9761-55B1062C1E1C}"/>
    <dgm:cxn modelId="{4E0D2097-A618-47F6-9764-DAA4DF596704}" type="presOf" srcId="{FE567D43-E331-40C8-A3F0-837C73DC0D8B}" destId="{6CBEFFAD-2624-47B3-A888-384CD8921F57}" srcOrd="0" destOrd="0" presId="urn:microsoft.com/office/officeart/2009/3/layout/StepUpProcess"/>
    <dgm:cxn modelId="{685C909F-6291-4D60-9DEB-A8D479D8FC80}" type="presOf" srcId="{66D558D9-73D4-4761-8206-5FEEC33A7DFD}" destId="{6CBEFFAD-2624-47B3-A888-384CD8921F57}" srcOrd="0" destOrd="3" presId="urn:microsoft.com/office/officeart/2009/3/layout/StepUpProcess"/>
    <dgm:cxn modelId="{DF62F2B1-992F-4F62-A76F-E4C869E64D88}" srcId="{12418742-4952-40F9-8A68-A230DAFEE5CA}" destId="{EED9627A-5DC4-43D1-80E1-2BA1EDDF1B2D}" srcOrd="1" destOrd="0" parTransId="{C881E90A-5E2C-4285-80C0-C07E62A0A25D}" sibTransId="{D2C95D53-AAB8-4884-8525-2276348C2A27}"/>
    <dgm:cxn modelId="{E5B85EB6-BFB2-47EB-AFDF-ADC0707CAD71}" type="presOf" srcId="{12418742-4952-40F9-8A68-A230DAFEE5CA}" destId="{375B1D85-711C-437B-A059-1BF34B5D8ADF}" srcOrd="0" destOrd="0" presId="urn:microsoft.com/office/officeart/2009/3/layout/StepUpProcess"/>
    <dgm:cxn modelId="{D39578BC-ACF3-4AC9-B844-D844F39C1B68}" srcId="{5B7EB627-28EA-44F1-B7A9-4F79E43FD1A2}" destId="{9EE2120E-6B01-4351-8DE2-691FCAF1B1C2}" srcOrd="0" destOrd="0" parTransId="{7A2C672A-4A80-4B83-A038-905751B1F4B2}" sibTransId="{2DA3C759-0BA9-4008-8C4E-87878A7F8CA3}"/>
    <dgm:cxn modelId="{F83220C6-4EDB-47CF-A4F6-D55AF71A4AFE}" type="presOf" srcId="{EED9627A-5DC4-43D1-80E1-2BA1EDDF1B2D}" destId="{5EFAC62C-97D0-453F-8FA5-CAB61617D6F7}" srcOrd="0" destOrd="0" presId="urn:microsoft.com/office/officeart/2009/3/layout/StepUpProcess"/>
    <dgm:cxn modelId="{3F91BADF-66C0-489F-AD5D-DB04E5F0D09B}" type="presOf" srcId="{9EE2120E-6B01-4351-8DE2-691FCAF1B1C2}" destId="{2B5C9948-5B8B-4AD5-9217-0CA59A00A3D6}" srcOrd="0" destOrd="1" presId="urn:microsoft.com/office/officeart/2009/3/layout/StepUpProcess"/>
    <dgm:cxn modelId="{253414E2-865D-41AE-BB3A-6D899BF8CB0E}" srcId="{5B7EB627-28EA-44F1-B7A9-4F79E43FD1A2}" destId="{597892E1-A0E9-4F55-837B-B4F61DC6F77A}" srcOrd="1" destOrd="0" parTransId="{A2B1826F-42DE-460A-BD95-9CA7ADFA914E}" sibTransId="{EB7E5E9A-DF14-4B1F-9E21-FDB732BDB2D7}"/>
    <dgm:cxn modelId="{D85F84F3-DCAE-4C39-B6A7-4B6529B6B9A0}" srcId="{12418742-4952-40F9-8A68-A230DAFEE5CA}" destId="{5B7EB627-28EA-44F1-B7A9-4F79E43FD1A2}" srcOrd="2" destOrd="0" parTransId="{A618356B-0489-4EBE-9DB3-24EA00463D59}" sibTransId="{8D5F6153-492E-4F8C-BF0A-57BBC6F9340F}"/>
    <dgm:cxn modelId="{C1C196FA-1638-46A2-97D9-FEBA19DDD575}" type="presOf" srcId="{68830145-5D27-4CC1-8FCE-6825B9EF53D8}" destId="{6CBEFFAD-2624-47B3-A888-384CD8921F57}" srcOrd="0" destOrd="1" presId="urn:microsoft.com/office/officeart/2009/3/layout/StepUpProcess"/>
    <dgm:cxn modelId="{A9246353-3912-48E5-9571-7455DEE1D1DF}" type="presParOf" srcId="{375B1D85-711C-437B-A059-1BF34B5D8ADF}" destId="{1D670FB6-D5DF-4A8C-B791-1B187C91B121}" srcOrd="0" destOrd="0" presId="urn:microsoft.com/office/officeart/2009/3/layout/StepUpProcess"/>
    <dgm:cxn modelId="{53DFF983-2099-43F9-98BB-43C3EBD7113A}" type="presParOf" srcId="{1D670FB6-D5DF-4A8C-B791-1B187C91B121}" destId="{094B7938-98E9-4618-A436-8A7BDAF6C283}" srcOrd="0" destOrd="0" presId="urn:microsoft.com/office/officeart/2009/3/layout/StepUpProcess"/>
    <dgm:cxn modelId="{1D8DD75A-1E03-414C-90D7-2B81B1319AB0}" type="presParOf" srcId="{1D670FB6-D5DF-4A8C-B791-1B187C91B121}" destId="{6CBEFFAD-2624-47B3-A888-384CD8921F57}" srcOrd="1" destOrd="0" presId="urn:microsoft.com/office/officeart/2009/3/layout/StepUpProcess"/>
    <dgm:cxn modelId="{729486A2-70DC-42BD-9E77-D289A398440A}" type="presParOf" srcId="{1D670FB6-D5DF-4A8C-B791-1B187C91B121}" destId="{32D19562-F9C6-4CAF-BFD5-9F6781D3AA3C}" srcOrd="2" destOrd="0" presId="urn:microsoft.com/office/officeart/2009/3/layout/StepUpProcess"/>
    <dgm:cxn modelId="{71C21B30-3783-43AB-B0FF-B4F2C293B4E6}" type="presParOf" srcId="{375B1D85-711C-437B-A059-1BF34B5D8ADF}" destId="{2DE5F922-CFA5-46B3-A6DE-3CD7340849A7}" srcOrd="1" destOrd="0" presId="urn:microsoft.com/office/officeart/2009/3/layout/StepUpProcess"/>
    <dgm:cxn modelId="{28211829-DB45-4ECC-9595-2AAF7F298BF3}" type="presParOf" srcId="{2DE5F922-CFA5-46B3-A6DE-3CD7340849A7}" destId="{0780DCF2-AE41-42E0-8DDD-9B2D280695FB}" srcOrd="0" destOrd="0" presId="urn:microsoft.com/office/officeart/2009/3/layout/StepUpProcess"/>
    <dgm:cxn modelId="{B51FEF0A-9DEF-4F43-80EA-132CC9E2D180}" type="presParOf" srcId="{375B1D85-711C-437B-A059-1BF34B5D8ADF}" destId="{F2615E16-96C9-4EE8-A9CC-677B99FE55FC}" srcOrd="2" destOrd="0" presId="urn:microsoft.com/office/officeart/2009/3/layout/StepUpProcess"/>
    <dgm:cxn modelId="{22B82C13-AE01-47E1-86A3-E1D90DA6F1BF}" type="presParOf" srcId="{F2615E16-96C9-4EE8-A9CC-677B99FE55FC}" destId="{67FF1FAF-8BA7-4F63-89FD-E4770779C3B3}" srcOrd="0" destOrd="0" presId="urn:microsoft.com/office/officeart/2009/3/layout/StepUpProcess"/>
    <dgm:cxn modelId="{1EE5375B-FEEC-4F8E-B66E-A1304B146AF1}" type="presParOf" srcId="{F2615E16-96C9-4EE8-A9CC-677B99FE55FC}" destId="{5EFAC62C-97D0-453F-8FA5-CAB61617D6F7}" srcOrd="1" destOrd="0" presId="urn:microsoft.com/office/officeart/2009/3/layout/StepUpProcess"/>
    <dgm:cxn modelId="{915EA856-118E-40A8-9B43-9EF650C1101A}" type="presParOf" srcId="{F2615E16-96C9-4EE8-A9CC-677B99FE55FC}" destId="{B4D3F11F-7C88-43B9-B6C7-A89B6DA7933B}" srcOrd="2" destOrd="0" presId="urn:microsoft.com/office/officeart/2009/3/layout/StepUpProcess"/>
    <dgm:cxn modelId="{B9FB4413-B7EF-42A9-B740-EE753B85B332}" type="presParOf" srcId="{375B1D85-711C-437B-A059-1BF34B5D8ADF}" destId="{3254482C-E517-4E9C-82A0-C0D1A8CDDABB}" srcOrd="3" destOrd="0" presId="urn:microsoft.com/office/officeart/2009/3/layout/StepUpProcess"/>
    <dgm:cxn modelId="{1DC0AACB-16D7-456C-9419-47324D1CFF09}" type="presParOf" srcId="{3254482C-E517-4E9C-82A0-C0D1A8CDDABB}" destId="{FE660088-196B-48EE-B0CC-9F8207949D16}" srcOrd="0" destOrd="0" presId="urn:microsoft.com/office/officeart/2009/3/layout/StepUpProcess"/>
    <dgm:cxn modelId="{EE709D56-C2EC-4C6C-AD27-ABEEA65A4AE9}" type="presParOf" srcId="{375B1D85-711C-437B-A059-1BF34B5D8ADF}" destId="{9743C279-52A5-4BE5-9CA0-C0A267931E9F}" srcOrd="4" destOrd="0" presId="urn:microsoft.com/office/officeart/2009/3/layout/StepUpProcess"/>
    <dgm:cxn modelId="{B246E510-A561-4749-8135-B2C90532F0A6}" type="presParOf" srcId="{9743C279-52A5-4BE5-9CA0-C0A267931E9F}" destId="{CE2F4D2A-9932-4227-8003-9DE5533782F4}" srcOrd="0" destOrd="0" presId="urn:microsoft.com/office/officeart/2009/3/layout/StepUpProcess"/>
    <dgm:cxn modelId="{AEA0105F-2A5A-40C6-98B0-C89798EC6C1B}" type="presParOf" srcId="{9743C279-52A5-4BE5-9CA0-C0A267931E9F}" destId="{2B5C9948-5B8B-4AD5-9217-0CA59A00A3D6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F35C15-11C0-4178-9675-A589F59B1877}">
      <dsp:nvSpPr>
        <dsp:cNvPr id="0" name=""/>
        <dsp:cNvSpPr/>
      </dsp:nvSpPr>
      <dsp:spPr>
        <a:xfrm>
          <a:off x="0" y="2821"/>
          <a:ext cx="8326303" cy="4742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ABF544-6383-4338-AC01-29661AE49EBB}">
      <dsp:nvSpPr>
        <dsp:cNvPr id="0" name=""/>
        <dsp:cNvSpPr/>
      </dsp:nvSpPr>
      <dsp:spPr>
        <a:xfrm>
          <a:off x="143463" y="109529"/>
          <a:ext cx="261096" cy="26084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F9D491-3D24-47C1-97D3-502ED718809C}">
      <dsp:nvSpPr>
        <dsp:cNvPr id="0" name=""/>
        <dsp:cNvSpPr/>
      </dsp:nvSpPr>
      <dsp:spPr>
        <a:xfrm>
          <a:off x="548023" y="2821"/>
          <a:ext cx="7720884" cy="578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172" tIns="61172" rIns="61172" bIns="6117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Ciudadano estadounidense o Residente Permanente Legal</a:t>
          </a:r>
          <a:endParaRPr lang="en-U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8023" y="2821"/>
        <a:ext cx="7720884" cy="578002"/>
      </dsp:txXfrm>
    </dsp:sp>
    <dsp:sp modelId="{8F65EC49-7052-4770-B15E-2C7B12D1624C}">
      <dsp:nvSpPr>
        <dsp:cNvPr id="0" name=""/>
        <dsp:cNvSpPr/>
      </dsp:nvSpPr>
      <dsp:spPr>
        <a:xfrm>
          <a:off x="0" y="725324"/>
          <a:ext cx="8326303" cy="4742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D5497C-8F73-488F-8495-799964D424A8}">
      <dsp:nvSpPr>
        <dsp:cNvPr id="0" name=""/>
        <dsp:cNvSpPr/>
      </dsp:nvSpPr>
      <dsp:spPr>
        <a:xfrm>
          <a:off x="143463" y="832032"/>
          <a:ext cx="261096" cy="26084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33BB1B-9ECA-4758-9969-F7867E82AEE2}">
      <dsp:nvSpPr>
        <dsp:cNvPr id="0" name=""/>
        <dsp:cNvSpPr/>
      </dsp:nvSpPr>
      <dsp:spPr>
        <a:xfrm>
          <a:off x="548023" y="725324"/>
          <a:ext cx="7720884" cy="578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172" tIns="61172" rIns="61172" bIns="6117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Vive o Trabaja en el condado de Forsyth durante más de 12 meses</a:t>
          </a:r>
          <a:endParaRPr lang="en-U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8023" y="725324"/>
        <a:ext cx="7720884" cy="578002"/>
      </dsp:txXfrm>
    </dsp:sp>
    <dsp:sp modelId="{4BCEA2C2-341E-4675-A218-8065D8E0953E}">
      <dsp:nvSpPr>
        <dsp:cNvPr id="0" name=""/>
        <dsp:cNvSpPr/>
      </dsp:nvSpPr>
      <dsp:spPr>
        <a:xfrm>
          <a:off x="0" y="1447826"/>
          <a:ext cx="8326303" cy="4742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E3B6B0-70FB-4389-859E-76740E07C920}">
      <dsp:nvSpPr>
        <dsp:cNvPr id="0" name=""/>
        <dsp:cNvSpPr/>
      </dsp:nvSpPr>
      <dsp:spPr>
        <a:xfrm>
          <a:off x="143463" y="1554534"/>
          <a:ext cx="261096" cy="26084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5F1E22-1517-4C43-BAF8-8EA9ABC7E2EB}">
      <dsp:nvSpPr>
        <dsp:cNvPr id="0" name=""/>
        <dsp:cNvSpPr/>
      </dsp:nvSpPr>
      <dsp:spPr>
        <a:xfrm>
          <a:off x="540533" y="1492321"/>
          <a:ext cx="7720884" cy="578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172" tIns="61172" rIns="61172" bIns="6117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Propietario de Vivienda por 1ra vez: </a:t>
          </a:r>
          <a:r>
            <a:rPr lang="es-ES" sz="1100" b="1" kern="1200" dirty="0">
              <a:latin typeface="Arial" panose="020B0604020202020204" pitchFamily="34" charset="0"/>
              <a:cs typeface="Arial" panose="020B0604020202020204" pitchFamily="34" charset="0"/>
            </a:rPr>
            <a:t>no ha sido propietario en los últimos 3 años;                               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b="1" kern="1200" dirty="0">
              <a:latin typeface="Arial" panose="020B0604020202020204" pitchFamily="34" charset="0"/>
              <a:cs typeface="Arial" panose="020B0604020202020204" pitchFamily="34" charset="0"/>
            </a:rPr>
            <a:t>                                                                                          nunca ha sido dueño de una casa de Habitat</a:t>
          </a:r>
          <a:endParaRPr lang="en-US" sz="11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0533" y="1492321"/>
        <a:ext cx="7720884" cy="578002"/>
      </dsp:txXfrm>
    </dsp:sp>
    <dsp:sp modelId="{2399A051-D077-40E0-9923-4DDEAC44F8F9}">
      <dsp:nvSpPr>
        <dsp:cNvPr id="0" name=""/>
        <dsp:cNvSpPr/>
      </dsp:nvSpPr>
      <dsp:spPr>
        <a:xfrm>
          <a:off x="0" y="2173914"/>
          <a:ext cx="8326303" cy="4742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5AD441-C8AC-4D2A-BF6D-A9992D7E6C89}">
      <dsp:nvSpPr>
        <dsp:cNvPr id="0" name=""/>
        <dsp:cNvSpPr/>
      </dsp:nvSpPr>
      <dsp:spPr>
        <a:xfrm>
          <a:off x="143463" y="2277037"/>
          <a:ext cx="261096" cy="26084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3DD171-E6B3-4535-BDC2-C88FFDCEC778}">
      <dsp:nvSpPr>
        <dsp:cNvPr id="0" name=""/>
        <dsp:cNvSpPr/>
      </dsp:nvSpPr>
      <dsp:spPr>
        <a:xfrm>
          <a:off x="548023" y="2101922"/>
          <a:ext cx="7720884" cy="578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172" tIns="61172" rIns="61172" bIns="6117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Necesidad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 de Vivienda: </a:t>
          </a:r>
          <a:r>
            <a:rPr lang="es-ES" sz="1100" b="1" kern="1200" dirty="0">
              <a:latin typeface="Arial" panose="020B0604020202020204" pitchFamily="34" charset="0"/>
              <a:cs typeface="Arial" panose="020B0604020202020204" pitchFamily="34" charset="0"/>
            </a:rPr>
            <a:t>Condiciones de hacinamiento, estructura de la Vivienda, vecindario cargado de costos o inseguro</a:t>
          </a:r>
          <a:endParaRPr lang="en-US" sz="11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8023" y="2101922"/>
        <a:ext cx="7720884" cy="578002"/>
      </dsp:txXfrm>
    </dsp:sp>
    <dsp:sp modelId="{808F57EA-A9D7-4AAD-AEDB-93F513D35CE1}">
      <dsp:nvSpPr>
        <dsp:cNvPr id="0" name=""/>
        <dsp:cNvSpPr/>
      </dsp:nvSpPr>
      <dsp:spPr>
        <a:xfrm>
          <a:off x="0" y="2892832"/>
          <a:ext cx="8326303" cy="4742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DCC635-E81A-4AA9-8034-61F10459E632}">
      <dsp:nvSpPr>
        <dsp:cNvPr id="0" name=""/>
        <dsp:cNvSpPr/>
      </dsp:nvSpPr>
      <dsp:spPr>
        <a:xfrm>
          <a:off x="143463" y="2999540"/>
          <a:ext cx="261096" cy="26084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B5B26F-C826-4F67-928F-3F7C20AD5CAB}">
      <dsp:nvSpPr>
        <dsp:cNvPr id="0" name=""/>
        <dsp:cNvSpPr/>
      </dsp:nvSpPr>
      <dsp:spPr>
        <a:xfrm>
          <a:off x="548023" y="2940124"/>
          <a:ext cx="7720884" cy="578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172" tIns="61172" rIns="61172" bIns="6117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Capacidad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 de Pago:</a:t>
          </a:r>
          <a:r>
            <a:rPr lang="es-ES" sz="1200" b="1" kern="1200" dirty="0">
              <a:latin typeface="Arial" panose="020B0604020202020204" pitchFamily="34" charset="0"/>
              <a:cs typeface="Arial" panose="020B0604020202020204" pitchFamily="34" charset="0"/>
            </a:rPr>
            <a:t>INGRESOS ESTABLECIDOS, CONFIABLES Y VERIFICABLES durante los últimos 12 meses</a:t>
          </a:r>
          <a:endParaRPr lang="en-US" sz="12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8023" y="2940124"/>
        <a:ext cx="7720884" cy="578002"/>
      </dsp:txXfrm>
    </dsp:sp>
    <dsp:sp modelId="{6126E0B8-6937-4E0C-9624-1FA527680DB3}">
      <dsp:nvSpPr>
        <dsp:cNvPr id="0" name=""/>
        <dsp:cNvSpPr/>
      </dsp:nvSpPr>
      <dsp:spPr>
        <a:xfrm>
          <a:off x="0" y="3615334"/>
          <a:ext cx="8326303" cy="4742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D197DC-B67A-4F20-AF98-633666D8A0FC}">
      <dsp:nvSpPr>
        <dsp:cNvPr id="0" name=""/>
        <dsp:cNvSpPr/>
      </dsp:nvSpPr>
      <dsp:spPr>
        <a:xfrm>
          <a:off x="143463" y="3722042"/>
          <a:ext cx="261096" cy="260841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7D0D99-8DE5-402F-8108-8065A902F76A}">
      <dsp:nvSpPr>
        <dsp:cNvPr id="0" name=""/>
        <dsp:cNvSpPr/>
      </dsp:nvSpPr>
      <dsp:spPr>
        <a:xfrm>
          <a:off x="548023" y="3615334"/>
          <a:ext cx="7720884" cy="578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172" tIns="61172" rIns="61172" bIns="6117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Historial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 de </a:t>
          </a:r>
          <a:r>
            <a:rPr lang="en-US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crédito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razonable</a:t>
          </a:r>
          <a:endParaRPr lang="en-U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8023" y="3615334"/>
        <a:ext cx="7720884" cy="578002"/>
      </dsp:txXfrm>
    </dsp:sp>
    <dsp:sp modelId="{1CBBD08B-2120-4C48-91CB-CD5B33FCD942}">
      <dsp:nvSpPr>
        <dsp:cNvPr id="0" name=""/>
        <dsp:cNvSpPr/>
      </dsp:nvSpPr>
      <dsp:spPr>
        <a:xfrm>
          <a:off x="0" y="4337837"/>
          <a:ext cx="8326303" cy="4742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1A2612-105B-42BE-A50D-288F338E3326}">
      <dsp:nvSpPr>
        <dsp:cNvPr id="0" name=""/>
        <dsp:cNvSpPr/>
      </dsp:nvSpPr>
      <dsp:spPr>
        <a:xfrm>
          <a:off x="143463" y="4444545"/>
          <a:ext cx="261096" cy="260841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044247-8089-4F31-B1F8-770A2361FC5F}">
      <dsp:nvSpPr>
        <dsp:cNvPr id="0" name=""/>
        <dsp:cNvSpPr/>
      </dsp:nvSpPr>
      <dsp:spPr>
        <a:xfrm>
          <a:off x="548023" y="4337837"/>
          <a:ext cx="7720884" cy="578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172" tIns="61172" rIns="61172" bIns="6117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Voluntad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 de </a:t>
          </a:r>
          <a:r>
            <a:rPr lang="en-US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Asociarse</a:t>
          </a:r>
          <a:endParaRPr lang="en-U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8023" y="4337837"/>
        <a:ext cx="7720884" cy="578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4B7938-98E9-4618-A436-8A7BDAF6C283}">
      <dsp:nvSpPr>
        <dsp:cNvPr id="0" name=""/>
        <dsp:cNvSpPr/>
      </dsp:nvSpPr>
      <dsp:spPr>
        <a:xfrm rot="5400000">
          <a:off x="1145041" y="827780"/>
          <a:ext cx="1531237" cy="2547944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BEFFAD-2624-47B3-A888-384CD8921F57}">
      <dsp:nvSpPr>
        <dsp:cNvPr id="0" name=""/>
        <dsp:cNvSpPr/>
      </dsp:nvSpPr>
      <dsp:spPr>
        <a:xfrm>
          <a:off x="991838" y="1532233"/>
          <a:ext cx="2300298" cy="13613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>
              <a:latin typeface="Arial" panose="020B0604020202020204" pitchFamily="34" charset="0"/>
              <a:cs typeface="Arial" panose="020B0604020202020204" pitchFamily="34" charset="0"/>
            </a:rPr>
            <a:t>Al </a:t>
          </a:r>
          <a:r>
            <a:rPr lang="en-US" sz="1700" b="1" kern="1200" dirty="0" err="1">
              <a:latin typeface="Arial" panose="020B0604020202020204" pitchFamily="34" charset="0"/>
              <a:cs typeface="Arial" panose="020B0604020202020204" pitchFamily="34" charset="0"/>
            </a:rPr>
            <a:t>Iniciar</a:t>
          </a:r>
          <a:r>
            <a:rPr lang="en-US" sz="17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700" b="1" kern="1200" dirty="0" err="1">
              <a:latin typeface="Arial" panose="020B0604020202020204" pitchFamily="34" charset="0"/>
              <a:cs typeface="Arial" panose="020B0604020202020204" pitchFamily="34" charset="0"/>
            </a:rPr>
            <a:t>el</a:t>
          </a:r>
          <a:r>
            <a:rPr lang="en-US" sz="17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700" b="1" kern="1200" dirty="0" err="1">
              <a:latin typeface="Arial" panose="020B0604020202020204" pitchFamily="34" charset="0"/>
              <a:cs typeface="Arial" panose="020B0604020202020204" pitchFamily="34" charset="0"/>
            </a:rPr>
            <a:t>Programa</a:t>
          </a:r>
          <a:endParaRPr lang="en-US" sz="17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Firme la Carta de Intención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0 </a:t>
          </a:r>
          <a:r>
            <a:rPr lang="en-US" sz="1400" kern="1200" dirty="0" err="1">
              <a:latin typeface="Arial" panose="020B0604020202020204" pitchFamily="34" charset="0"/>
              <a:cs typeface="Arial" panose="020B0604020202020204" pitchFamily="34" charset="0"/>
            </a:rPr>
            <a:t>hrs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91838" y="1532233"/>
        <a:ext cx="2300298" cy="1361336"/>
      </dsp:txXfrm>
    </dsp:sp>
    <dsp:sp modelId="{32D19562-F9C6-4CAF-BFD5-9F6781D3AA3C}">
      <dsp:nvSpPr>
        <dsp:cNvPr id="0" name=""/>
        <dsp:cNvSpPr/>
      </dsp:nvSpPr>
      <dsp:spPr>
        <a:xfrm rot="16200000">
          <a:off x="2628861" y="800581"/>
          <a:ext cx="434018" cy="434018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FF1FAF-8BA7-4F63-89FD-E4770779C3B3}">
      <dsp:nvSpPr>
        <dsp:cNvPr id="0" name=""/>
        <dsp:cNvSpPr/>
      </dsp:nvSpPr>
      <dsp:spPr>
        <a:xfrm rot="5400000">
          <a:off x="4066617" y="-388449"/>
          <a:ext cx="1531237" cy="3339131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FAC62C-97D0-453F-8FA5-CAB61617D6F7}">
      <dsp:nvSpPr>
        <dsp:cNvPr id="0" name=""/>
        <dsp:cNvSpPr/>
      </dsp:nvSpPr>
      <dsp:spPr>
        <a:xfrm>
          <a:off x="3407025" y="865461"/>
          <a:ext cx="3279420" cy="18635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b="1" kern="1200" dirty="0">
              <a:latin typeface="Arial" panose="020B0604020202020204" pitchFamily="34" charset="0"/>
              <a:cs typeface="Arial" panose="020B0604020202020204" pitchFamily="34" charset="0"/>
            </a:rPr>
            <a:t>En la asignación de la casa</a:t>
          </a:r>
          <a:endParaRPr lang="en-US" sz="17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Completó la mitad de sus horas y ahorró la mitad de su costo de cierre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07025" y="865461"/>
        <a:ext cx="3279420" cy="1863547"/>
      </dsp:txXfrm>
    </dsp:sp>
    <dsp:sp modelId="{B4D3F11F-7C88-43B9-B6C7-A89B6DA7933B}">
      <dsp:nvSpPr>
        <dsp:cNvPr id="0" name=""/>
        <dsp:cNvSpPr/>
      </dsp:nvSpPr>
      <dsp:spPr>
        <a:xfrm rot="16200000">
          <a:off x="5890729" y="30136"/>
          <a:ext cx="434018" cy="434018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2F4D2A-9932-4227-8003-9DE5533782F4}">
      <dsp:nvSpPr>
        <dsp:cNvPr id="0" name=""/>
        <dsp:cNvSpPr/>
      </dsp:nvSpPr>
      <dsp:spPr>
        <a:xfrm rot="5400000">
          <a:off x="7348854" y="-985797"/>
          <a:ext cx="1531237" cy="3349374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5C9948-5B8B-4AD5-9217-0CA59A00A3D6}">
      <dsp:nvSpPr>
        <dsp:cNvPr id="0" name=""/>
        <dsp:cNvSpPr/>
      </dsp:nvSpPr>
      <dsp:spPr>
        <a:xfrm>
          <a:off x="6638020" y="208357"/>
          <a:ext cx="2956688" cy="20163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b="1" kern="1200" dirty="0">
              <a:latin typeface="Arial" panose="020B0604020202020204" pitchFamily="34" charset="0"/>
              <a:cs typeface="Arial" panose="020B0604020202020204" pitchFamily="34" charset="0"/>
            </a:rPr>
            <a:t>A punto de Cerra su casa</a:t>
          </a:r>
          <a:endParaRPr lang="en-US" sz="17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 err="1">
              <a:latin typeface="Arial" panose="020B0604020202020204" pitchFamily="34" charset="0"/>
              <a:cs typeface="Arial" panose="020B0604020202020204" pitchFamily="34" charset="0"/>
            </a:rPr>
            <a:t>Completó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kern="1200" dirty="0" err="1">
              <a:latin typeface="Arial" panose="020B0604020202020204" pitchFamily="34" charset="0"/>
              <a:cs typeface="Arial" panose="020B0604020202020204" pitchFamily="34" charset="0"/>
            </a:rPr>
            <a:t>todas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kern="1200" dirty="0" err="1">
              <a:latin typeface="Arial" panose="020B0604020202020204" pitchFamily="34" charset="0"/>
              <a:cs typeface="Arial" panose="020B0604020202020204" pitchFamily="34" charset="0"/>
            </a:rPr>
            <a:t>su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 horas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Ahorró $3,000 para gastos de cierre de su hogar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38020" y="208357"/>
        <a:ext cx="2956688" cy="2016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44D7EC3-CD50-4DA5-B722-330229C0073D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8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9" y="8829968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9712E5A-FBEB-4329-9E4A-5F20B492F5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7647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5BE0011-04E0-4F3F-BFCE-633C944A425A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1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8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DD7D2AD7-BD31-48B9-8C8A-7D4EAE7F648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803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76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683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134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926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6826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9566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2561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03355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2921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585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864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365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049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928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1686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1165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332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475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2712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909226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64235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66860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210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65237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16757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with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860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-Up: 2 Landscape with 3 Portrai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7"/>
          <p:cNvSpPr>
            <a:spLocks noGrp="1"/>
          </p:cNvSpPr>
          <p:nvPr>
            <p:ph type="pic" sz="quarter" idx="26"/>
          </p:nvPr>
        </p:nvSpPr>
        <p:spPr>
          <a:xfrm>
            <a:off x="529105" y="3124200"/>
            <a:ext cx="2518895" cy="3167033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11" name="Rectangle 7"/>
          <p:cNvSpPr>
            <a:spLocks noGrp="1"/>
          </p:cNvSpPr>
          <p:nvPr>
            <p:ph type="pic" sz="quarter" idx="29"/>
          </p:nvPr>
        </p:nvSpPr>
        <p:spPr>
          <a:xfrm>
            <a:off x="511374" y="228601"/>
            <a:ext cx="3829900" cy="2651469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marR="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12" name="Rectangle 7"/>
          <p:cNvSpPr>
            <a:spLocks noGrp="1"/>
          </p:cNvSpPr>
          <p:nvPr>
            <p:ph type="pic" sz="quarter" idx="30"/>
          </p:nvPr>
        </p:nvSpPr>
        <p:spPr>
          <a:xfrm>
            <a:off x="4780700" y="228601"/>
            <a:ext cx="3829900" cy="2651469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pic" sz="quarter" idx="27"/>
          </p:nvPr>
        </p:nvSpPr>
        <p:spPr>
          <a:xfrm>
            <a:off x="3310405" y="3124200"/>
            <a:ext cx="2518895" cy="3167033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pic" sz="quarter" idx="28"/>
          </p:nvPr>
        </p:nvSpPr>
        <p:spPr>
          <a:xfrm>
            <a:off x="6091705" y="3124200"/>
            <a:ext cx="2518895" cy="3167033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308734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ull Page Photo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08693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Album Section with 3 Portrai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/>
          </p:cNvSpPr>
          <p:nvPr>
            <p:ph type="title" hasCustomPrompt="1"/>
          </p:nvPr>
        </p:nvSpPr>
        <p:spPr>
          <a:xfrm>
            <a:off x="457200" y="3390900"/>
            <a:ext cx="7781730" cy="990600"/>
          </a:xfrm>
        </p:spPr>
        <p:txBody>
          <a:bodyPr vert="horz" bIns="0" anchor="b" anchorCtr="0">
            <a:normAutofit/>
          </a:bodyPr>
          <a:lstStyle>
            <a:lvl1pPr>
              <a:defRPr sz="4400" b="1" baseline="0">
                <a:solidFill>
                  <a:srgbClr val="FC7500"/>
                </a:solidFill>
              </a:defRPr>
            </a:lvl1pPr>
            <a:extLst/>
          </a:lstStyle>
          <a:p>
            <a:r>
              <a:rPr lang="en-US" dirty="0"/>
              <a:t>Click to add section title</a:t>
            </a:r>
          </a:p>
        </p:txBody>
      </p:sp>
      <p:sp>
        <p:nvSpPr>
          <p:cNvPr id="9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4572000"/>
            <a:ext cx="7772400" cy="838200"/>
          </a:xfrm>
        </p:spPr>
        <p:txBody>
          <a:bodyPr vert="horz" tIns="0"/>
          <a:lstStyle>
            <a:lvl1pPr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extLst/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0" name="Rectangle 6"/>
          <p:cNvSpPr>
            <a:spLocks noGrp="1"/>
          </p:cNvSpPr>
          <p:nvPr>
            <p:ph type="pic" sz="quarter" idx="11"/>
          </p:nvPr>
        </p:nvSpPr>
        <p:spPr>
          <a:xfrm>
            <a:off x="490868" y="807195"/>
            <a:ext cx="2286000" cy="2286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algn="ctr">
              <a:buFontTx/>
              <a:buNone/>
            </a:pPr>
            <a:r>
              <a:rPr lang="en-US" sz="2000" dirty="0"/>
              <a:t>Click icon to add picture</a:t>
            </a:r>
          </a:p>
        </p:txBody>
      </p:sp>
      <p:sp>
        <p:nvSpPr>
          <p:cNvPr id="11" name="Rectangle 6"/>
          <p:cNvSpPr>
            <a:spLocks noGrp="1"/>
          </p:cNvSpPr>
          <p:nvPr>
            <p:ph type="pic" sz="quarter" idx="15"/>
          </p:nvPr>
        </p:nvSpPr>
        <p:spPr>
          <a:xfrm>
            <a:off x="3179134" y="807195"/>
            <a:ext cx="2286000" cy="2286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algn="ctr">
              <a:buFontTx/>
              <a:buNone/>
            </a:pPr>
            <a:r>
              <a:rPr lang="en-US" sz="2000" dirty="0"/>
              <a:t>Click icon to add picture</a:t>
            </a:r>
          </a:p>
        </p:txBody>
      </p:sp>
      <p:sp>
        <p:nvSpPr>
          <p:cNvPr id="12" name="Rectangle 6"/>
          <p:cNvSpPr>
            <a:spLocks noGrp="1"/>
          </p:cNvSpPr>
          <p:nvPr>
            <p:ph type="pic" sz="quarter" idx="16"/>
          </p:nvPr>
        </p:nvSpPr>
        <p:spPr>
          <a:xfrm>
            <a:off x="5867400" y="807195"/>
            <a:ext cx="2286000" cy="2286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algn="ctr">
              <a:buFontTx/>
              <a:buNone/>
            </a:pPr>
            <a:r>
              <a:rPr lang="en-US" sz="2000" dirty="0"/>
              <a:t>Click icon to add picture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7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1" name="Rectangle 20"/>
          <p:cNvSpPr/>
          <p:nvPr userDrawn="1"/>
        </p:nvSpPr>
        <p:spPr>
          <a:xfrm>
            <a:off x="8524568" y="0"/>
            <a:ext cx="540774" cy="6858000"/>
          </a:xfrm>
          <a:prstGeom prst="rect">
            <a:avLst/>
          </a:prstGeom>
          <a:solidFill>
            <a:srgbClr val="91BE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C7500"/>
              </a:solidFill>
            </a:endParaRPr>
          </a:p>
        </p:txBody>
      </p:sp>
      <p:cxnSp>
        <p:nvCxnSpPr>
          <p:cNvPr id="22" name="Straight Connector 21"/>
          <p:cNvCxnSpPr/>
          <p:nvPr userDrawn="1"/>
        </p:nvCxnSpPr>
        <p:spPr>
          <a:xfrm rot="5400000">
            <a:off x="5693734" y="3429000"/>
            <a:ext cx="6858000" cy="0"/>
          </a:xfrm>
          <a:prstGeom prst="line">
            <a:avLst/>
          </a:prstGeom>
          <a:ln w="50800">
            <a:solidFill>
              <a:srgbClr val="91BED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23088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-Up Slide Fil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0599" y="1371600"/>
            <a:ext cx="4026757" cy="4038600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592249" y="2370152"/>
            <a:ext cx="2804822" cy="1788380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algn="ctr">
              <a:buNone/>
              <a:defRPr sz="1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5176" y="685801"/>
            <a:ext cx="2507224" cy="2514599"/>
          </a:xfrm>
          <a:prstGeom prst="rect">
            <a:avLst/>
          </a:prstGeom>
        </p:spPr>
      </p:pic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5706474" y="1371600"/>
            <a:ext cx="1600200" cy="1002547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algn="ctr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5176" y="3429001"/>
            <a:ext cx="2507224" cy="2514599"/>
          </a:xfrm>
          <a:prstGeom prst="rect">
            <a:avLst/>
          </a:prstGeom>
        </p:spPr>
      </p:pic>
      <p:sp>
        <p:nvSpPr>
          <p:cNvPr id="17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5706474" y="4114800"/>
            <a:ext cx="1600200" cy="1002547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algn="ctr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2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047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Landscap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477079" y="228600"/>
            <a:ext cx="8189844" cy="6172200"/>
          </a:xfrm>
          <a:prstGeom prst="rect">
            <a:avLst/>
          </a:prstGeom>
          <a:noFill/>
          <a:ln w="117475" cmpd="thinThick">
            <a:solidFill>
              <a:srgbClr val="FC75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9"/>
          <p:cNvSpPr>
            <a:spLocks noGrp="1" noChangeAspect="1"/>
          </p:cNvSpPr>
          <p:nvPr>
            <p:ph type="pic" sz="quarter" idx="13"/>
          </p:nvPr>
        </p:nvSpPr>
        <p:spPr>
          <a:xfrm>
            <a:off x="551994" y="299695"/>
            <a:ext cx="8040013" cy="6030010"/>
          </a:xfrm>
          <a:solidFill>
            <a:schemeClr val="bg1"/>
          </a:solidFill>
          <a:ln w="57150">
            <a:noFill/>
          </a:ln>
          <a:effectLst/>
        </p:spPr>
        <p:txBody>
          <a:bodyPr vert="horz" lIns="91440" tIns="45720" rIns="91440" bIns="45720" rtlCol="0">
            <a:normAutofit/>
          </a:bodyPr>
          <a:lstStyle>
            <a:lvl1pPr marL="342900" marR="0" indent="-342900" algn="ctr" defTabSz="914400" rtl="0" eaLnBrk="1" latinLnBrk="0" hangingPunct="1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  <a:defRPr lang="en-US" sz="2400" i="0" kern="1200" dirty="0">
                <a:solidFill>
                  <a:srgbClr val="FC7500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i="0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4659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lbum Section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646839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14665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-Up Snapsh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 rot="1223811">
            <a:off x="4598124" y="530555"/>
            <a:ext cx="2282441" cy="2467504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36000">
                <a:schemeClr val="bg1"/>
              </a:gs>
            </a:gsLst>
            <a:lin ang="14400000" scaled="0"/>
          </a:gradFill>
          <a:ln w="9525">
            <a:solidFill>
              <a:schemeClr val="bg1">
                <a:lumMod val="85000"/>
              </a:schemeClr>
            </a:solidFill>
          </a:ln>
          <a:effectLst>
            <a:outerShdw blurRad="25400" dist="127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5"/>
          </p:nvPr>
        </p:nvSpPr>
        <p:spPr>
          <a:xfrm rot="1223811">
            <a:off x="4794084" y="657037"/>
            <a:ext cx="2035690" cy="1912315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 Placeholder 13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0" y="5943600"/>
            <a:ext cx="8204200" cy="457200"/>
          </a:xfrm>
        </p:spPr>
        <p:txBody>
          <a:bodyPr>
            <a:normAutofit/>
          </a:bodyPr>
          <a:lstStyle>
            <a:lvl1pPr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533400" y="1172146"/>
            <a:ext cx="3810000" cy="4148667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36000">
                <a:schemeClr val="bg1"/>
              </a:gs>
            </a:gsLst>
            <a:lin ang="14400000" scaled="0"/>
          </a:gradFill>
          <a:ln w="9525">
            <a:solidFill>
              <a:schemeClr val="bg1">
                <a:lumMod val="85000"/>
              </a:schemeClr>
            </a:solidFill>
          </a:ln>
          <a:effectLst>
            <a:outerShdw blurRad="25400" dist="127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80535" y="1439693"/>
            <a:ext cx="3346622" cy="3175000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algn="ctr">
              <a:buNone/>
              <a:defRPr sz="2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81050" y="4754393"/>
            <a:ext cx="3333750" cy="317500"/>
          </a:xfrm>
        </p:spPr>
        <p:txBody>
          <a:bodyPr>
            <a:noAutofit/>
          </a:bodyPr>
          <a:lstStyle>
            <a:lvl1pPr algn="ctr">
              <a:buNone/>
              <a:defRPr sz="16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short caption</a:t>
            </a:r>
          </a:p>
        </p:txBody>
      </p:sp>
      <p:sp>
        <p:nvSpPr>
          <p:cNvPr id="17" name="Rectangle 16"/>
          <p:cNvSpPr/>
          <p:nvPr userDrawn="1"/>
        </p:nvSpPr>
        <p:spPr>
          <a:xfrm>
            <a:off x="5985608" y="2877171"/>
            <a:ext cx="2624992" cy="2837829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36000">
                <a:schemeClr val="bg1"/>
              </a:gs>
            </a:gsLst>
            <a:lin ang="14400000" scaled="0"/>
          </a:gradFill>
          <a:ln w="9525">
            <a:solidFill>
              <a:schemeClr val="bg1">
                <a:lumMod val="85000"/>
              </a:schemeClr>
            </a:solidFill>
          </a:ln>
          <a:effectLst>
            <a:outerShdw blurRad="25400" dist="127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6137438" y="3013976"/>
            <a:ext cx="2341209" cy="2199318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bum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8458200" cy="6858000"/>
          </a:xfrm>
          <a:prstGeom prst="rect">
            <a:avLst/>
          </a:prstGeom>
        </p:spPr>
      </p:pic>
      <p:sp>
        <p:nvSpPr>
          <p:cNvPr id="11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2950957" y="1191150"/>
            <a:ext cx="4937760" cy="983431"/>
          </a:xfrm>
          <a:solidFill>
            <a:schemeClr val="tx1">
              <a:lumMod val="95000"/>
              <a:lumOff val="5000"/>
              <a:alpha val="64000"/>
            </a:schemeClr>
          </a:solidFill>
          <a:ln w="38100" cmpd="dbl">
            <a:noFill/>
          </a:ln>
        </p:spPr>
        <p:txBody>
          <a:bodyPr tIns="137160" anchor="ctr" anchorCtr="0">
            <a:normAutofit/>
          </a:bodyPr>
          <a:lstStyle>
            <a:lvl1pPr algn="ctr">
              <a:buNone/>
              <a:defRPr sz="3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Master title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2906973" y="1143000"/>
            <a:ext cx="5029200" cy="1066800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  <a:alpha val="5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ndscape with Transparent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762000"/>
            <a:ext cx="6299200" cy="47244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i="0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1170166" y="5669280"/>
            <a:ext cx="6297434" cy="731520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  <a:alpha val="5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219199" y="5715000"/>
            <a:ext cx="6191693" cy="632637"/>
          </a:xfrm>
          <a:solidFill>
            <a:schemeClr val="tx1">
              <a:alpha val="3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3000" b="1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9"/>
          <p:cNvSpPr>
            <a:spLocks noGrp="1" noChangeAspect="1"/>
          </p:cNvSpPr>
          <p:nvPr>
            <p:ph type="pic" sz="quarter" idx="14"/>
          </p:nvPr>
        </p:nvSpPr>
        <p:spPr>
          <a:xfrm>
            <a:off x="1244600" y="304800"/>
            <a:ext cx="6299200" cy="4724400"/>
          </a:xfrm>
          <a:solidFill>
            <a:schemeClr val="bg1">
              <a:lumMod val="95000"/>
            </a:schemeClr>
          </a:solidFill>
          <a:ln w="38100" cap="sq" cmpd="sng" algn="ctr">
            <a:noFill/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lang="en-US" sz="2800" i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i="0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5181600"/>
            <a:ext cx="7848600" cy="457200"/>
          </a:xfrm>
        </p:spPr>
        <p:txBody>
          <a:bodyPr>
            <a:normAutofit/>
          </a:bodyPr>
          <a:lstStyle>
            <a:lvl1pPr>
              <a:buNone/>
              <a:defRPr sz="24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5715000"/>
            <a:ext cx="7848600" cy="685800"/>
          </a:xfrm>
        </p:spPr>
        <p:txBody>
          <a:bodyPr>
            <a:noAutofit/>
          </a:bodyPr>
          <a:lstStyle>
            <a:lvl1pPr>
              <a:buNone/>
              <a:defRPr sz="18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Up Portrait with Captions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/>
          <p:cNvSpPr>
            <a:spLocks noGrp="1" noChangeAspect="1"/>
          </p:cNvSpPr>
          <p:nvPr>
            <p:ph type="pic" sz="quarter" idx="13"/>
          </p:nvPr>
        </p:nvSpPr>
        <p:spPr>
          <a:xfrm>
            <a:off x="4512497" y="381000"/>
            <a:ext cx="3431353" cy="4575141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dirty="0"/>
              <a:t>Click icon to add picture</a:t>
            </a:r>
          </a:p>
        </p:txBody>
      </p:sp>
      <p:sp>
        <p:nvSpPr>
          <p:cNvPr id="7" name="Rectangle 8"/>
          <p:cNvSpPr>
            <a:spLocks noGrp="1" noChangeAspect="1"/>
          </p:cNvSpPr>
          <p:nvPr>
            <p:ph type="pic" sz="quarter" idx="14"/>
          </p:nvPr>
        </p:nvSpPr>
        <p:spPr>
          <a:xfrm>
            <a:off x="857250" y="381000"/>
            <a:ext cx="3429000" cy="4572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dirty="0"/>
              <a:t>Click icon to add picture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5181600"/>
            <a:ext cx="3476626" cy="1066800"/>
          </a:xfrm>
        </p:spPr>
        <p:txBody>
          <a:bodyPr lIns="91440" rIns="9144" anchor="t" anchorCtr="0">
            <a:noAutofit/>
          </a:bodyPr>
          <a:lstStyle>
            <a:lvl1pPr marL="0" marR="0" indent="0" algn="ctr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/>
              <a:t>Click to add caption</a:t>
            </a: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05324" y="5181600"/>
            <a:ext cx="3476625" cy="1066800"/>
          </a:xfrm>
        </p:spPr>
        <p:txBody>
          <a:bodyPr lIns="91440" rIns="9144" anchor="t" anchorCtr="0">
            <a:noAutofit/>
          </a:bodyPr>
          <a:lstStyle>
            <a:lvl1pPr marL="0" marR="0" indent="0" algn="ctr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/>
              <a:t>Click to add caption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-Up 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741631" y="3480023"/>
            <a:ext cx="3792769" cy="2844577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marR="0" indent="-342900" algn="ctr" defTabSz="914400" rtl="0" eaLnBrk="1" latinLnBrk="0" hangingPunct="1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7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558800" y="3480023"/>
            <a:ext cx="3792769" cy="2844577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marR="0" indent="-342900" algn="ctr" defTabSz="914400" rtl="0" eaLnBrk="1" latinLnBrk="0" hangingPunct="1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5"/>
          </p:nvPr>
        </p:nvSpPr>
        <p:spPr>
          <a:xfrm>
            <a:off x="4741631" y="355823"/>
            <a:ext cx="3792769" cy="2844577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marR="0" indent="-342900" algn="ctr" defTabSz="914400" rtl="0" eaLnBrk="1" latinLnBrk="0" hangingPunct="1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9" name="Rectangle 11"/>
          <p:cNvSpPr>
            <a:spLocks noGrp="1"/>
          </p:cNvSpPr>
          <p:nvPr>
            <p:ph type="body" sz="quarter" idx="16" hasCustomPrompt="1"/>
          </p:nvPr>
        </p:nvSpPr>
        <p:spPr>
          <a:xfrm>
            <a:off x="558800" y="355823"/>
            <a:ext cx="3792769" cy="2844577"/>
          </a:xfrm>
        </p:spPr>
        <p:txBody>
          <a:bodyPr anchor="b" anchorCtr="0">
            <a:noAutofit/>
          </a:bodyPr>
          <a:lstStyle>
            <a:lvl1pPr marL="0" marR="0" indent="0" algn="ctr" rtl="0" latinLnBrk="0">
              <a:spcBef>
                <a:spcPct val="20000"/>
              </a:spcBef>
              <a:buFontTx/>
              <a:buNone/>
              <a:defRPr sz="1800" b="1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/>
              <a:t>Click to add caption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anorama Mixed"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008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592392" y="592392"/>
            <a:ext cx="7391400" cy="2286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>
            <a:normAutofit/>
          </a:bodyPr>
          <a:lstStyle>
            <a:lvl1pPr algn="ct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09600" y="3352800"/>
            <a:ext cx="2286000" cy="2286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600" b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3276600" y="3352800"/>
            <a:ext cx="2286000" cy="2286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600" b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5791200" y="3352800"/>
            <a:ext cx="2286000" cy="381000"/>
          </a:xfrm>
        </p:spPr>
        <p:txBody>
          <a:bodyPr>
            <a:normAutofit/>
          </a:bodyPr>
          <a:lstStyle>
            <a:lvl1pPr>
              <a:buNone/>
              <a:defRPr sz="18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91200" y="3886200"/>
            <a:ext cx="2286000" cy="1752600"/>
          </a:xfrm>
        </p:spPr>
        <p:txBody>
          <a:bodyPr>
            <a:normAutofit/>
          </a:bodyPr>
          <a:lstStyle>
            <a:lvl1pPr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subtext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8524568" y="0"/>
            <a:ext cx="540774" cy="6858000"/>
          </a:xfrm>
          <a:prstGeom prst="rect">
            <a:avLst/>
          </a:prstGeom>
          <a:solidFill>
            <a:srgbClr val="91BE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C7500"/>
              </a:solidFill>
            </a:endParaRPr>
          </a:p>
        </p:txBody>
      </p:sp>
      <p:cxnSp>
        <p:nvCxnSpPr>
          <p:cNvPr id="15" name="Straight Connector 14"/>
          <p:cNvCxnSpPr/>
          <p:nvPr userDrawn="1"/>
        </p:nvCxnSpPr>
        <p:spPr>
          <a:xfrm rot="5400000">
            <a:off x="5693734" y="3429000"/>
            <a:ext cx="6858000" cy="0"/>
          </a:xfrm>
          <a:prstGeom prst="line">
            <a:avLst/>
          </a:prstGeom>
          <a:ln w="50800">
            <a:solidFill>
              <a:srgbClr val="91BED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-Up Portrait with Captions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 7"/>
          <p:cNvSpPr>
            <a:spLocks noGrp="1"/>
          </p:cNvSpPr>
          <p:nvPr>
            <p:ph type="pic" sz="quarter" idx="14"/>
          </p:nvPr>
        </p:nvSpPr>
        <p:spPr>
          <a:xfrm>
            <a:off x="2247900" y="241192"/>
            <a:ext cx="2216936" cy="288300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7" name="Rectangle 7"/>
          <p:cNvSpPr>
            <a:spLocks noGrp="1"/>
          </p:cNvSpPr>
          <p:nvPr>
            <p:ph type="pic" sz="quarter" idx="26"/>
          </p:nvPr>
        </p:nvSpPr>
        <p:spPr>
          <a:xfrm>
            <a:off x="2247900" y="3365392"/>
            <a:ext cx="2216936" cy="288300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25"/>
          </p:nvPr>
        </p:nvSpPr>
        <p:spPr>
          <a:xfrm>
            <a:off x="4690820" y="241192"/>
            <a:ext cx="2217698" cy="288300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9" name="Rectangle 7"/>
          <p:cNvSpPr>
            <a:spLocks noGrp="1"/>
          </p:cNvSpPr>
          <p:nvPr>
            <p:ph type="pic" sz="quarter" idx="27"/>
          </p:nvPr>
        </p:nvSpPr>
        <p:spPr>
          <a:xfrm>
            <a:off x="4686300" y="3365392"/>
            <a:ext cx="2216936" cy="288300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10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342900" y="1257300"/>
            <a:ext cx="1676400" cy="1905000"/>
          </a:xfrm>
          <a:noFill/>
        </p:spPr>
        <p:txBody>
          <a:bodyPr anchor="b" anchorCtr="0">
            <a:noAutofit/>
          </a:bodyPr>
          <a:lstStyle>
            <a:lvl1pPr marL="0" marR="0" indent="0" algn="r" rtl="0" latinLnBrk="0">
              <a:spcBef>
                <a:spcPct val="20000"/>
              </a:spcBef>
              <a:buFontTx/>
              <a:buNone/>
              <a:defRPr sz="16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/>
              <a:t>Click to add caption</a:t>
            </a:r>
          </a:p>
        </p:txBody>
      </p:sp>
      <p:sp>
        <p:nvSpPr>
          <p:cNvPr id="12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342900" y="3352800"/>
            <a:ext cx="1676400" cy="1905000"/>
          </a:xfrm>
          <a:noFill/>
        </p:spPr>
        <p:txBody>
          <a:bodyPr anchor="t" anchorCtr="0"/>
          <a:lstStyle>
            <a:lvl1pPr marL="0" marR="0" indent="0" algn="r">
              <a:buFontTx/>
              <a:buNone/>
              <a:defRPr sz="1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extLst/>
          </a:lstStyle>
          <a:p>
            <a:pPr lvl="0"/>
            <a:r>
              <a:rPr lang="en-US" dirty="0"/>
              <a:t>Click to add caption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124700" y="3352800"/>
            <a:ext cx="1676400" cy="1905000"/>
          </a:xfrm>
          <a:noFill/>
        </p:spPr>
        <p:txBody>
          <a:bodyPr anchor="t" anchorCtr="0"/>
          <a:lstStyle>
            <a:lvl1pPr marL="0" marR="0" indent="0" algn="l">
              <a:buFontTx/>
              <a:buNone/>
              <a:defRPr sz="1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extLst/>
          </a:lstStyle>
          <a:p>
            <a:pPr lvl="0"/>
            <a:r>
              <a:rPr lang="en-US" dirty="0"/>
              <a:t>Click to add caption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31" hasCustomPrompt="1"/>
          </p:nvPr>
        </p:nvSpPr>
        <p:spPr>
          <a:xfrm>
            <a:off x="7124700" y="1257300"/>
            <a:ext cx="1676400" cy="1905000"/>
          </a:xfrm>
        </p:spPr>
        <p:txBody>
          <a:bodyPr anchor="b" anchorCtr="0"/>
          <a:lstStyle>
            <a:lvl1pPr marL="0" marR="0" indent="0" algn="l">
              <a:buFontTx/>
              <a:buNone/>
              <a:defRPr sz="1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extLst/>
          </a:lstStyle>
          <a:p>
            <a:pPr lvl="0"/>
            <a:r>
              <a:rPr lang="en-US" dirty="0"/>
              <a:t>Click to add caption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-Up Portrait with Title and Large Captio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/>
          </p:cNvSpPr>
          <p:nvPr>
            <p:ph type="pic" sz="quarter" idx="14"/>
          </p:nvPr>
        </p:nvSpPr>
        <p:spPr>
          <a:xfrm>
            <a:off x="228600" y="838200"/>
            <a:ext cx="2000252" cy="266700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7" name="Rectangle 7"/>
          <p:cNvSpPr>
            <a:spLocks noGrp="1"/>
          </p:cNvSpPr>
          <p:nvPr>
            <p:ph type="pic" sz="quarter" idx="31"/>
          </p:nvPr>
        </p:nvSpPr>
        <p:spPr>
          <a:xfrm>
            <a:off x="4622800" y="838200"/>
            <a:ext cx="2000252" cy="266700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0"/>
          </p:nvPr>
        </p:nvSpPr>
        <p:spPr>
          <a:xfrm>
            <a:off x="2425260" y="838200"/>
            <a:ext cx="2000252" cy="266700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9" name="Rectangle 7"/>
          <p:cNvSpPr>
            <a:spLocks noGrp="1"/>
          </p:cNvSpPr>
          <p:nvPr>
            <p:ph type="pic" sz="quarter" idx="32"/>
          </p:nvPr>
        </p:nvSpPr>
        <p:spPr>
          <a:xfrm>
            <a:off x="6816366" y="838200"/>
            <a:ext cx="2000252" cy="266700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10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733799"/>
            <a:ext cx="8610600" cy="4572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600" b="1" baseline="0">
                <a:solidFill>
                  <a:srgbClr val="FC7500"/>
                </a:solidFill>
              </a:defRPr>
            </a:lvl1pPr>
            <a:extLst/>
          </a:lstStyle>
          <a:p>
            <a:pPr lvl="0"/>
            <a:r>
              <a:rPr lang="en-US" dirty="0"/>
              <a:t>Click to add title style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33" hasCustomPrompt="1"/>
          </p:nvPr>
        </p:nvSpPr>
        <p:spPr>
          <a:xfrm>
            <a:off x="228600" y="4343399"/>
            <a:ext cx="8610600" cy="1600200"/>
          </a:xfrm>
        </p:spPr>
        <p:txBody>
          <a:bodyPr>
            <a:normAutofit/>
          </a:bodyPr>
          <a:lstStyle>
            <a:lvl1pPr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caption text</a:t>
            </a:r>
          </a:p>
        </p:txBody>
      </p:sp>
      <p:grpSp>
        <p:nvGrpSpPr>
          <p:cNvPr id="11" name="Group 10"/>
          <p:cNvGrpSpPr/>
          <p:nvPr userDrawn="1"/>
        </p:nvGrpSpPr>
        <p:grpSpPr>
          <a:xfrm rot="5400000">
            <a:off x="4277032" y="1991032"/>
            <a:ext cx="589936" cy="9144000"/>
            <a:chOff x="8524568" y="0"/>
            <a:chExt cx="589936" cy="6858000"/>
          </a:xfrm>
        </p:grpSpPr>
        <p:sp>
          <p:nvSpPr>
            <p:cNvPr id="13" name="Rectangle 12"/>
            <p:cNvSpPr/>
            <p:nvPr userDrawn="1"/>
          </p:nvSpPr>
          <p:spPr>
            <a:xfrm>
              <a:off x="8524568" y="0"/>
              <a:ext cx="540774" cy="6858000"/>
            </a:xfrm>
            <a:prstGeom prst="rect">
              <a:avLst/>
            </a:prstGeom>
            <a:solidFill>
              <a:srgbClr val="FC7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C7500"/>
                </a:solidFill>
              </a:endParaRPr>
            </a:p>
          </p:txBody>
        </p:sp>
        <p:cxnSp>
          <p:nvCxnSpPr>
            <p:cNvPr id="14" name="Straight Connector 13"/>
            <p:cNvCxnSpPr/>
            <p:nvPr userDrawn="1"/>
          </p:nvCxnSpPr>
          <p:spPr>
            <a:xfrm rot="5400000">
              <a:off x="5685504" y="3429000"/>
              <a:ext cx="6858000" cy="0"/>
            </a:xfrm>
            <a:prstGeom prst="line">
              <a:avLst/>
            </a:prstGeom>
            <a:ln w="50800">
              <a:solidFill>
                <a:srgbClr val="FC75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FEED2B4-868F-4681-9E70-FF7ECCDC67D4}" type="datetimeFigureOut">
              <a:rPr lang="en-US" smtClean="0"/>
              <a:pPr/>
              <a:t>7/20/2023</a:t>
            </a:fld>
            <a:endParaRPr lang="en-US" dirty="0"/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F88FF4-1BD9-4AA8-B980-C7776087ABA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-Up: 3 Landscape with 2 Portrai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/>
          </p:cNvSpPr>
          <p:nvPr>
            <p:ph type="pic" sz="quarter" idx="14"/>
          </p:nvPr>
        </p:nvSpPr>
        <p:spPr>
          <a:xfrm>
            <a:off x="609600" y="3480498"/>
            <a:ext cx="1920956" cy="275762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7" name="Rectangle 7"/>
          <p:cNvSpPr>
            <a:spLocks noGrp="1"/>
          </p:cNvSpPr>
          <p:nvPr>
            <p:ph type="pic" sz="quarter" idx="17"/>
          </p:nvPr>
        </p:nvSpPr>
        <p:spPr>
          <a:xfrm>
            <a:off x="2881448" y="228600"/>
            <a:ext cx="5259410" cy="394455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6"/>
          </p:nvPr>
        </p:nvSpPr>
        <p:spPr>
          <a:xfrm>
            <a:off x="609600" y="228601"/>
            <a:ext cx="1920956" cy="275762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9" name="Rectangle 7"/>
          <p:cNvSpPr>
            <a:spLocks noGrp="1" noChangeAspect="1"/>
          </p:cNvSpPr>
          <p:nvPr>
            <p:ph type="pic" sz="quarter" idx="27"/>
          </p:nvPr>
        </p:nvSpPr>
        <p:spPr>
          <a:xfrm>
            <a:off x="5799895" y="4563306"/>
            <a:ext cx="2429706" cy="1707737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28"/>
          </p:nvPr>
        </p:nvSpPr>
        <p:spPr>
          <a:xfrm>
            <a:off x="2895600" y="4563306"/>
            <a:ext cx="2512020" cy="1707737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anoramic with Captio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7" name="W¥ل云玗İαЂôÁûÂÚ丫:Pïçtúrê Plå¢éhõlðér 表¥鷗字㌍ 表_W 2"/>
          <p:cNvSpPr>
            <a:spLocks noGrp="1"/>
          </p:cNvSpPr>
          <p:nvPr>
            <p:ph type="pic" sz="quarter" idx="30"/>
          </p:nvPr>
        </p:nvSpPr>
        <p:spPr>
          <a:xfrm>
            <a:off x="466724" y="1371599"/>
            <a:ext cx="8191501" cy="2771776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8" name="W¥ل云玗İαЂÕØÚáÛ丫:Téxt Plàçèhòlðêr 表¥鷗字㌍_W 3"/>
          <p:cNvSpPr>
            <a:spLocks noGrp="1"/>
          </p:cNvSpPr>
          <p:nvPr>
            <p:ph type="body" sz="quarter" idx="31" hasCustomPrompt="1"/>
          </p:nvPr>
        </p:nvSpPr>
        <p:spPr>
          <a:xfrm>
            <a:off x="457200" y="4343400"/>
            <a:ext cx="8229600" cy="1447800"/>
          </a:xfrm>
          <a:solidFill>
            <a:schemeClr val="bg1"/>
          </a:solidFill>
        </p:spPr>
        <p:txBody>
          <a:bodyPr tIns="91440" rIns="9144" bIns="91440" anchor="t"/>
          <a:lstStyle>
            <a:lvl1pPr marL="0" marR="0" indent="0" algn="l">
              <a:buFontTx/>
              <a:buNone/>
              <a:defRPr sz="1800"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extLst/>
          </a:lstStyle>
          <a:p>
            <a:pPr lvl="0"/>
            <a:r>
              <a:rPr lang="en-US" dirty="0"/>
              <a:t>Click to add caption</a:t>
            </a:r>
          </a:p>
        </p:txBody>
      </p:sp>
      <p:grpSp>
        <p:nvGrpSpPr>
          <p:cNvPr id="9" name="Group 8"/>
          <p:cNvGrpSpPr/>
          <p:nvPr userDrawn="1"/>
        </p:nvGrpSpPr>
        <p:grpSpPr>
          <a:xfrm rot="5400000">
            <a:off x="4277032" y="1991032"/>
            <a:ext cx="589936" cy="9144000"/>
            <a:chOff x="8524568" y="0"/>
            <a:chExt cx="589936" cy="6858000"/>
          </a:xfrm>
        </p:grpSpPr>
        <p:sp>
          <p:nvSpPr>
            <p:cNvPr id="10" name="Rectangle 9"/>
            <p:cNvSpPr/>
            <p:nvPr userDrawn="1"/>
          </p:nvSpPr>
          <p:spPr>
            <a:xfrm>
              <a:off x="8524568" y="0"/>
              <a:ext cx="540774" cy="6858000"/>
            </a:xfrm>
            <a:prstGeom prst="rect">
              <a:avLst/>
            </a:prstGeom>
            <a:solidFill>
              <a:srgbClr val="FC7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C7500"/>
                </a:solidFill>
              </a:endParaRPr>
            </a:p>
          </p:txBody>
        </p:sp>
        <p:cxnSp>
          <p:nvCxnSpPr>
            <p:cNvPr id="11" name="Straight Connector 10"/>
            <p:cNvCxnSpPr/>
            <p:nvPr userDrawn="1"/>
          </p:nvCxnSpPr>
          <p:spPr>
            <a:xfrm rot="5400000">
              <a:off x="5685504" y="3429000"/>
              <a:ext cx="6858000" cy="0"/>
            </a:xfrm>
            <a:prstGeom prst="line">
              <a:avLst/>
            </a:prstGeom>
            <a:ln w="50800">
              <a:solidFill>
                <a:srgbClr val="FC75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FEED2B4-868F-4681-9E70-FF7ECCDC67D4}" type="datetimeFigureOut">
              <a:rPr lang="en-US" smtClean="0"/>
              <a:pPr/>
              <a:t>7/20/2023</a:t>
            </a:fld>
            <a:endParaRPr lang="en-US" dirty="0"/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F88FF4-1BD9-4AA8-B980-C7776087ABA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 rot="5400000">
            <a:off x="4301613" y="1966451"/>
            <a:ext cx="540774" cy="9144000"/>
          </a:xfrm>
          <a:prstGeom prst="rect">
            <a:avLst/>
          </a:prstGeom>
          <a:solidFill>
            <a:srgbClr val="FC7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C7500"/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 rot="10800000">
            <a:off x="0" y="6858000"/>
            <a:ext cx="9144000" cy="0"/>
          </a:xfrm>
          <a:prstGeom prst="line">
            <a:avLst/>
          </a:prstGeom>
          <a:ln w="50800">
            <a:solidFill>
              <a:srgbClr val="FC75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FEED2B4-868F-4681-9E70-FF7ECCDC67D4}" type="datetimeFigureOut">
              <a:rPr lang="en-US" smtClean="0"/>
              <a:pPr/>
              <a:t>7/20/2023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F88FF4-1BD9-4AA8-B980-C7776087ABA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W¥ل云玗İαЂôÁûÂÚ丫:Pïçtúrê Plå¢éhõlðér 表¥鷗字㌍ 表_W 3"/>
          <p:cNvSpPr>
            <a:spLocks noGrp="1" noChangeAspect="1"/>
          </p:cNvSpPr>
          <p:nvPr userDrawn="1">
            <p:ph type="pic" sz="quarter" idx="13"/>
          </p:nvPr>
        </p:nvSpPr>
        <p:spPr>
          <a:xfrm>
            <a:off x="2974073" y="609600"/>
            <a:ext cx="3198127" cy="32004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dirty="0"/>
              <a:t>Click icon to add picture</a:t>
            </a:r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2971800" y="4038600"/>
            <a:ext cx="3200400" cy="16002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1800"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extLst/>
          </a:lstStyle>
          <a:p>
            <a:pPr lvl="0"/>
            <a:r>
              <a:rPr lang="en-US" dirty="0"/>
              <a:t>Click to add caption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rait with Captio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/>
          <p:cNvSpPr>
            <a:spLocks noGrp="1"/>
          </p:cNvSpPr>
          <p:nvPr>
            <p:ph type="pic" sz="quarter" idx="13"/>
          </p:nvPr>
        </p:nvSpPr>
        <p:spPr>
          <a:xfrm>
            <a:off x="645701" y="290540"/>
            <a:ext cx="4307299" cy="572926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i="0" dirty="0"/>
              <a:t>Click icon to add picture</a:t>
            </a:r>
          </a:p>
        </p:txBody>
      </p:sp>
      <p:sp>
        <p:nvSpPr>
          <p:cNvPr id="10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5343525" y="2859716"/>
            <a:ext cx="3181350" cy="3181350"/>
          </a:xfrm>
        </p:spPr>
        <p:txBody>
          <a:bodyPr tIns="91440" bIns="91440" anchor="b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/>
              <a:t>Click to add caption</a:t>
            </a:r>
          </a:p>
        </p:txBody>
      </p:sp>
      <p:grpSp>
        <p:nvGrpSpPr>
          <p:cNvPr id="13" name="Group 12"/>
          <p:cNvGrpSpPr/>
          <p:nvPr userDrawn="1"/>
        </p:nvGrpSpPr>
        <p:grpSpPr>
          <a:xfrm rot="5400000">
            <a:off x="4277032" y="1991032"/>
            <a:ext cx="589936" cy="9144000"/>
            <a:chOff x="8524568" y="0"/>
            <a:chExt cx="589936" cy="6858000"/>
          </a:xfrm>
        </p:grpSpPr>
        <p:sp>
          <p:nvSpPr>
            <p:cNvPr id="14" name="Rectangle 13"/>
            <p:cNvSpPr/>
            <p:nvPr userDrawn="1"/>
          </p:nvSpPr>
          <p:spPr>
            <a:xfrm>
              <a:off x="8524568" y="0"/>
              <a:ext cx="540774" cy="6858000"/>
            </a:xfrm>
            <a:prstGeom prst="rect">
              <a:avLst/>
            </a:prstGeom>
            <a:solidFill>
              <a:srgbClr val="FC7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C7500"/>
                </a:solidFill>
              </a:endParaRPr>
            </a:p>
          </p:txBody>
        </p:sp>
        <p:cxnSp>
          <p:nvCxnSpPr>
            <p:cNvPr id="15" name="Straight Connector 14"/>
            <p:cNvCxnSpPr/>
            <p:nvPr userDrawn="1"/>
          </p:nvCxnSpPr>
          <p:spPr>
            <a:xfrm rot="5400000">
              <a:off x="5685504" y="3429000"/>
              <a:ext cx="6858000" cy="0"/>
            </a:xfrm>
            <a:prstGeom prst="line">
              <a:avLst/>
            </a:prstGeom>
            <a:ln w="50800">
              <a:solidFill>
                <a:srgbClr val="FC75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FEED2B4-868F-4681-9E70-FF7ECCDC67D4}" type="datetimeFigureOut">
              <a:rPr lang="en-US" smtClean="0"/>
              <a:pPr/>
              <a:t>7/20/2023</a:t>
            </a:fld>
            <a:endParaRPr lang="en-US" dirty="0"/>
          </a:p>
        </p:txBody>
      </p:sp>
      <p:sp>
        <p:nvSpPr>
          <p:cNvPr id="1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F88FF4-1BD9-4AA8-B980-C7776087ABA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096000"/>
            <a:ext cx="8534400" cy="76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534400" cy="6096000"/>
          </a:xfrm>
        </p:spPr>
        <p:txBody>
          <a:bodyPr/>
          <a:lstStyle>
            <a:lvl1pPr algn="ctr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172200"/>
            <a:ext cx="8229600" cy="571500"/>
          </a:xfrm>
        </p:spPr>
        <p:txBody>
          <a:bodyPr>
            <a:noAutofit/>
          </a:bodyPr>
          <a:lstStyle>
            <a:lvl1pPr algn="l">
              <a:defRPr sz="36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ED2B4-868F-4681-9E70-FF7ECCDC67D4}" type="datetimeFigureOut">
              <a:rPr lang="en-US" smtClean="0"/>
              <a:t>7/20/2023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0F88FF4-1BD9-4AA8-B980-C7776087AB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869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  <p:sldLayoutId id="2147483772" r:id="rId13"/>
    <p:sldLayoutId id="2147483773" r:id="rId14"/>
    <p:sldLayoutId id="2147483774" r:id="rId15"/>
    <p:sldLayoutId id="2147483775" r:id="rId16"/>
    <p:sldLayoutId id="2147483776" r:id="rId17"/>
    <p:sldLayoutId id="2147483777" r:id="rId18"/>
    <p:sldLayoutId id="2147483778" r:id="rId19"/>
    <p:sldLayoutId id="2147483752" r:id="rId20"/>
    <p:sldLayoutId id="2147483754" r:id="rId21"/>
    <p:sldLayoutId id="2147483758" r:id="rId22"/>
    <p:sldLayoutId id="2147483697" r:id="rId23"/>
    <p:sldLayoutId id="2147483703" r:id="rId24"/>
    <p:sldLayoutId id="2147483649" r:id="rId25"/>
    <p:sldLayoutId id="2147483676" r:id="rId26"/>
    <p:sldLayoutId id="2147483655" r:id="rId27"/>
    <p:sldLayoutId id="2147483670" r:id="rId28"/>
    <p:sldLayoutId id="2147483673" r:id="rId29"/>
    <p:sldLayoutId id="2147483650" r:id="rId30"/>
    <p:sldLayoutId id="2147483668" r:id="rId31"/>
    <p:sldLayoutId id="2147483666" r:id="rId32"/>
    <p:sldLayoutId id="2147483663" r:id="rId33"/>
    <p:sldLayoutId id="2147483658" r:id="rId34"/>
    <p:sldLayoutId id="2147483665" r:id="rId35"/>
    <p:sldLayoutId id="2147483669" r:id="rId36"/>
    <p:sldLayoutId id="2147483654" r:id="rId3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.png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8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microsoft.com/office/2007/relationships/hdphoto" Target="../media/hdphoto1.wdp"/><Relationship Id="rId5" Type="http://schemas.openxmlformats.org/officeDocument/2006/relationships/image" Target="../media/image32.png"/><Relationship Id="rId4" Type="http://schemas.openxmlformats.org/officeDocument/2006/relationships/image" Target="../media/image29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6.sv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6.sv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634" y="4111960"/>
            <a:ext cx="7123950" cy="109631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90000"/>
              </a:lnSpc>
            </a:pPr>
            <a:br>
              <a:rPr lang="en-US" sz="4800" b="1" i="1" kern="1200" dirty="0">
                <a:solidFill>
                  <a:srgbClr val="005696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b="1" i="1" kern="1200" dirty="0" err="1">
                <a:solidFill>
                  <a:srgbClr val="0056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Programa</a:t>
            </a:r>
            <a:r>
              <a:rPr lang="en-US" sz="4800" b="1" i="1" kern="1200" dirty="0">
                <a:solidFill>
                  <a:srgbClr val="0056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4800" b="1" i="1" kern="1200" dirty="0" err="1">
                <a:solidFill>
                  <a:srgbClr val="0056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Propietario</a:t>
            </a:r>
            <a:br>
              <a:rPr lang="en-US" sz="4800" b="1" i="1" kern="1200" dirty="0">
                <a:solidFill>
                  <a:srgbClr val="005696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i="1" kern="1200" dirty="0" err="1">
                <a:solidFill>
                  <a:srgbClr val="0056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Orientación</a:t>
            </a:r>
            <a:endParaRPr lang="en-US" b="1" i="1" kern="1200" dirty="0">
              <a:solidFill>
                <a:srgbClr val="00569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862422-EDC9-4EC3-746C-291438FF2F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3788" y="5618081"/>
            <a:ext cx="1116101" cy="1191339"/>
          </a:xfrm>
          <a:prstGeom prst="rect">
            <a:avLst/>
          </a:prstGeom>
        </p:spPr>
      </p:pic>
      <p:pic>
        <p:nvPicPr>
          <p:cNvPr id="6" name="Picture 5" descr="Text&#10;&#10;Description automatically generated with low confidence">
            <a:extLst>
              <a:ext uri="{FF2B5EF4-FFF2-40B4-BE49-F238E27FC236}">
                <a16:creationId xmlns:a16="http://schemas.microsoft.com/office/drawing/2014/main" id="{6BD11685-93F6-2C93-EC73-47C8DD625A3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066800"/>
            <a:ext cx="4870216" cy="20396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91"/>
    </mc:Choice>
    <mc:Fallback xmlns="">
      <p:transition spd="slow" advTm="1479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41960" y="262814"/>
            <a:ext cx="8260080" cy="2362200"/>
          </a:xfrm>
          <a:prstGeom prst="rect">
            <a:avLst/>
          </a:prstGeom>
          <a:solidFill>
            <a:srgbClr val="002F6C"/>
          </a:solidFill>
        </p:spPr>
        <p:txBody>
          <a:bodyPr wrap="square" rtlCol="0" anchor="ctr" anchorCtr="1">
            <a:noAutofit/>
          </a:bodyPr>
          <a:lstStyle/>
          <a:p>
            <a:pPr algn="ctr">
              <a:buFontTx/>
              <a:buNone/>
            </a:pPr>
            <a:r>
              <a:rPr lang="es-E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Nuestra Misión</a:t>
            </a:r>
          </a:p>
          <a:p>
            <a:pPr algn="ctr">
              <a:buFontTx/>
              <a:buNone/>
            </a:pPr>
            <a:r>
              <a:rPr lang="es-E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Buscando poner el amor de Dios en acción, Hábitat para la Humanidad reúne a la gente para construir hogares, comunidades y esperanza.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2E35C65-57EE-4351-B337-B50F8513A40B}"/>
              </a:ext>
            </a:extLst>
          </p:cNvPr>
          <p:cNvSpPr txBox="1"/>
          <p:nvPr/>
        </p:nvSpPr>
        <p:spPr>
          <a:xfrm>
            <a:off x="1219200" y="5333999"/>
            <a:ext cx="6629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Nuestra </a:t>
            </a:r>
            <a:r>
              <a:rPr lang="en-US" sz="2400" b="1" dirty="0" err="1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Visión</a:t>
            </a:r>
            <a:endParaRPr lang="en-US" sz="2400" b="1" dirty="0">
              <a:solidFill>
                <a:srgbClr val="43B0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ES" sz="2400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mundo donde todos tengan un lugar seguro, saludable y digno para vivir.</a:t>
            </a:r>
            <a:endParaRPr lang="en-US" sz="2000" dirty="0">
              <a:solidFill>
                <a:srgbClr val="43B0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A3C22B1-1D65-4136-A8CA-4DD23E8CEF80}"/>
              </a:ext>
            </a:extLst>
          </p:cNvPr>
          <p:cNvGrpSpPr/>
          <p:nvPr/>
        </p:nvGrpSpPr>
        <p:grpSpPr>
          <a:xfrm>
            <a:off x="164172" y="2986979"/>
            <a:ext cx="8815656" cy="1985055"/>
            <a:chOff x="185192" y="300945"/>
            <a:chExt cx="8815656" cy="1985055"/>
          </a:xfrm>
        </p:grpSpPr>
        <p:pic>
          <p:nvPicPr>
            <p:cNvPr id="4" name="Picture 3" descr="A couple of people posing for the camera&#10;&#10;Description automatically generated">
              <a:extLst>
                <a:ext uri="{FF2B5EF4-FFF2-40B4-BE49-F238E27FC236}">
                  <a16:creationId xmlns:a16="http://schemas.microsoft.com/office/drawing/2014/main" id="{20E9FF5A-712F-4D0E-8C82-09F36B3CCC3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11" r="5556" b="4199"/>
            <a:stretch/>
          </p:blipFill>
          <p:spPr>
            <a:xfrm>
              <a:off x="3276600" y="300945"/>
              <a:ext cx="2401012" cy="1985055"/>
            </a:xfrm>
            <a:prstGeom prst="rect">
              <a:avLst/>
            </a:prstGeom>
          </p:spPr>
        </p:pic>
        <p:pic>
          <p:nvPicPr>
            <p:cNvPr id="11" name="Picture 10" descr="A person standing posing for the camera&#10;&#10;Description automatically generated">
              <a:extLst>
                <a:ext uri="{FF2B5EF4-FFF2-40B4-BE49-F238E27FC236}">
                  <a16:creationId xmlns:a16="http://schemas.microsoft.com/office/drawing/2014/main" id="{6BCD5A94-5860-42D8-A18B-878C0D8161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27" r="8203"/>
            <a:stretch/>
          </p:blipFill>
          <p:spPr>
            <a:xfrm>
              <a:off x="185192" y="306807"/>
              <a:ext cx="2871600" cy="1928216"/>
            </a:xfrm>
            <a:prstGeom prst="rect">
              <a:avLst/>
            </a:prstGeom>
          </p:spPr>
        </p:pic>
        <p:pic>
          <p:nvPicPr>
            <p:cNvPr id="13" name="Picture 12" descr="A person standing in front of a window posing for the camera&#10;&#10;Description automatically generated">
              <a:extLst>
                <a:ext uri="{FF2B5EF4-FFF2-40B4-BE49-F238E27FC236}">
                  <a16:creationId xmlns:a16="http://schemas.microsoft.com/office/drawing/2014/main" id="{BAE7394F-E0A6-4E49-924D-3D40323676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67" t="18740" r="10833"/>
            <a:stretch/>
          </p:blipFill>
          <p:spPr>
            <a:xfrm>
              <a:off x="5897420" y="300945"/>
              <a:ext cx="3103428" cy="19772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8394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84"/>
    </mc:Choice>
    <mc:Fallback xmlns="">
      <p:transition spd="slow" advTm="2538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C9B3945-B375-4049-BAD6-3422CD07214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82550"/>
            <a:ext cx="6588125" cy="744538"/>
          </a:xfrm>
        </p:spPr>
        <p:txBody>
          <a:bodyPr>
            <a:normAutofit fontScale="90000"/>
          </a:bodyPr>
          <a:lstStyle/>
          <a:p>
            <a:r>
              <a:rPr lang="en-US" sz="31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MITO#1</a:t>
            </a:r>
            <a:br>
              <a:rPr lang="en-US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solidFill>
                <a:srgbClr val="002F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4294967295"/>
          </p:nvPr>
        </p:nvSpPr>
        <p:spPr>
          <a:xfrm>
            <a:off x="213360" y="503014"/>
            <a:ext cx="4764894" cy="104933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¿HABITAT REGALA VIVIENDAS?</a:t>
            </a:r>
          </a:p>
          <a:p>
            <a:pPr marL="0" indent="0">
              <a:buNone/>
            </a:pPr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¡NO, NO LO HACEMOS!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6FCDFE-6A86-4A58-8C21-EAFBE72031F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40684" y="1280334"/>
            <a:ext cx="6423025" cy="1710403"/>
          </a:xfrm>
          <a:solidFill>
            <a:srgbClr val="D9E8F5">
              <a:alpha val="88000"/>
            </a:srgbClr>
          </a:solidFill>
        </p:spPr>
        <p:txBody>
          <a:bodyPr anchor="ctr"/>
          <a:lstStyle/>
          <a:p>
            <a:pPr marL="342900" indent="-342900"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 es su inversión a largo plazo</a:t>
            </a:r>
          </a:p>
          <a:p>
            <a:pPr marL="342900" indent="-342900"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plazo de la hipoteca es de 30 años</a:t>
            </a:r>
          </a:p>
          <a:p>
            <a:pPr marL="342900" indent="-342900"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pagos hipotecarios se basan en la asequibilidad y no excederán el 30% del ingreso bruto mensual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50D9F8E-883E-4BCB-B36F-410D01AB56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6248" y="333876"/>
            <a:ext cx="1116101" cy="1191339"/>
          </a:xfrm>
          <a:prstGeom prst="rect">
            <a:avLst/>
          </a:prstGeom>
        </p:spPr>
      </p:pic>
      <p:sp>
        <p:nvSpPr>
          <p:cNvPr id="15" name="Content Placeholder 10">
            <a:extLst>
              <a:ext uri="{FF2B5EF4-FFF2-40B4-BE49-F238E27FC236}">
                <a16:creationId xmlns:a16="http://schemas.microsoft.com/office/drawing/2014/main" id="{4AE187CB-14DD-494F-B3AC-1B3ED1548DF7}"/>
              </a:ext>
            </a:extLst>
          </p:cNvPr>
          <p:cNvSpPr txBox="1">
            <a:spLocks/>
          </p:cNvSpPr>
          <p:nvPr/>
        </p:nvSpPr>
        <p:spPr>
          <a:xfrm>
            <a:off x="70099" y="1322939"/>
            <a:ext cx="5029200" cy="6992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3B02A"/>
              </a:buClr>
            </a:pPr>
            <a:r>
              <a:rPr lang="en-US" sz="2400" b="1" dirty="0">
                <a:solidFill>
                  <a:schemeClr val="tx1"/>
                </a:solidFill>
                <a:latin typeface="+mj-lt"/>
              </a:rPr>
              <a:t>¿</a:t>
            </a:r>
            <a:r>
              <a:rPr lang="en-US" sz="2400" b="1" dirty="0" err="1">
                <a:solidFill>
                  <a:schemeClr val="tx1"/>
                </a:solidFill>
                <a:latin typeface="+mj-lt"/>
              </a:rPr>
              <a:t>Cómo</a:t>
            </a:r>
            <a:r>
              <a:rPr lang="en-US" sz="24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j-lt"/>
              </a:rPr>
              <a:t>funciona</a:t>
            </a:r>
            <a:r>
              <a:rPr lang="en-US" sz="2400" b="1" dirty="0">
                <a:solidFill>
                  <a:schemeClr val="tx1"/>
                </a:solidFill>
                <a:latin typeface="+mj-lt"/>
              </a:rPr>
              <a:t>?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B6ABD22-B359-491E-AA68-0C84B446D50B}"/>
              </a:ext>
            </a:extLst>
          </p:cNvPr>
          <p:cNvGrpSpPr/>
          <p:nvPr/>
        </p:nvGrpSpPr>
        <p:grpSpPr>
          <a:xfrm>
            <a:off x="4377360" y="305572"/>
            <a:ext cx="2286000" cy="769441"/>
            <a:chOff x="-932159" y="1367914"/>
            <a:chExt cx="3432760" cy="1334343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BE5DEBC-CA50-4A81-8FA3-181114B9D606}"/>
                </a:ext>
              </a:extLst>
            </p:cNvPr>
            <p:cNvSpPr/>
            <p:nvPr/>
          </p:nvSpPr>
          <p:spPr>
            <a:xfrm rot="20560725">
              <a:off x="-932159" y="1367914"/>
              <a:ext cx="3432760" cy="133434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400" b="1" cap="none" spc="0" dirty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chemeClr val="accent1"/>
                  </a:solidFill>
                  <a:effectLst/>
                </a:rPr>
                <a:t>GRATIS</a:t>
              </a:r>
            </a:p>
          </p:txBody>
        </p:sp>
        <p:sp>
          <p:nvSpPr>
            <p:cNvPr id="2" name="Picture Placeholder 5" descr="No sign"/>
            <p:cNvSpPr/>
            <p:nvPr/>
          </p:nvSpPr>
          <p:spPr>
            <a:xfrm>
              <a:off x="236946" y="1416998"/>
              <a:ext cx="1154184" cy="1154183"/>
            </a:xfrm>
            <a:custGeom>
              <a:avLst/>
              <a:gdLst>
                <a:gd name="connsiteX0" fmla="*/ 577092 w 1154183"/>
                <a:gd name="connsiteY0" fmla="*/ 0 h 1154183"/>
                <a:gd name="connsiteX1" fmla="*/ 0 w 1154183"/>
                <a:gd name="connsiteY1" fmla="*/ 577092 h 1154183"/>
                <a:gd name="connsiteX2" fmla="*/ 577092 w 1154183"/>
                <a:gd name="connsiteY2" fmla="*/ 1154184 h 1154183"/>
                <a:gd name="connsiteX3" fmla="*/ 1154184 w 1154183"/>
                <a:gd name="connsiteY3" fmla="*/ 577092 h 1154183"/>
                <a:gd name="connsiteX4" fmla="*/ 577092 w 1154183"/>
                <a:gd name="connsiteY4" fmla="*/ 0 h 1154183"/>
                <a:gd name="connsiteX5" fmla="*/ 182240 w 1154183"/>
                <a:gd name="connsiteY5" fmla="*/ 577092 h 1154183"/>
                <a:gd name="connsiteX6" fmla="*/ 241467 w 1154183"/>
                <a:gd name="connsiteY6" fmla="*/ 370554 h 1154183"/>
                <a:gd name="connsiteX7" fmla="*/ 785149 w 1154183"/>
                <a:gd name="connsiteY7" fmla="*/ 914235 h 1154183"/>
                <a:gd name="connsiteX8" fmla="*/ 577092 w 1154183"/>
                <a:gd name="connsiteY8" fmla="*/ 971944 h 1154183"/>
                <a:gd name="connsiteX9" fmla="*/ 182240 w 1154183"/>
                <a:gd name="connsiteY9" fmla="*/ 577092 h 1154183"/>
                <a:gd name="connsiteX10" fmla="*/ 912716 w 1154183"/>
                <a:gd name="connsiteY10" fmla="*/ 783630 h 1154183"/>
                <a:gd name="connsiteX11" fmla="*/ 370554 w 1154183"/>
                <a:gd name="connsiteY11" fmla="*/ 241467 h 1154183"/>
                <a:gd name="connsiteX12" fmla="*/ 577092 w 1154183"/>
                <a:gd name="connsiteY12" fmla="*/ 182240 h 1154183"/>
                <a:gd name="connsiteX13" fmla="*/ 971944 w 1154183"/>
                <a:gd name="connsiteY13" fmla="*/ 577092 h 1154183"/>
                <a:gd name="connsiteX14" fmla="*/ 912716 w 1154183"/>
                <a:gd name="connsiteY14" fmla="*/ 783630 h 1154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54183" h="1154183">
                  <a:moveTo>
                    <a:pt x="577092" y="0"/>
                  </a:moveTo>
                  <a:cubicBezTo>
                    <a:pt x="258173" y="0"/>
                    <a:pt x="0" y="258173"/>
                    <a:pt x="0" y="577092"/>
                  </a:cubicBezTo>
                  <a:cubicBezTo>
                    <a:pt x="0" y="896011"/>
                    <a:pt x="258173" y="1154184"/>
                    <a:pt x="577092" y="1154184"/>
                  </a:cubicBezTo>
                  <a:cubicBezTo>
                    <a:pt x="896011" y="1154184"/>
                    <a:pt x="1154184" y="896011"/>
                    <a:pt x="1154184" y="577092"/>
                  </a:cubicBezTo>
                  <a:cubicBezTo>
                    <a:pt x="1154184" y="258173"/>
                    <a:pt x="896011" y="0"/>
                    <a:pt x="577092" y="0"/>
                  </a:cubicBezTo>
                  <a:close/>
                  <a:moveTo>
                    <a:pt x="182240" y="577092"/>
                  </a:moveTo>
                  <a:cubicBezTo>
                    <a:pt x="182240" y="501159"/>
                    <a:pt x="203501" y="429781"/>
                    <a:pt x="241467" y="370554"/>
                  </a:cubicBezTo>
                  <a:lnTo>
                    <a:pt x="785149" y="914235"/>
                  </a:lnTo>
                  <a:cubicBezTo>
                    <a:pt x="724402" y="950683"/>
                    <a:pt x="653025" y="971944"/>
                    <a:pt x="577092" y="971944"/>
                  </a:cubicBezTo>
                  <a:cubicBezTo>
                    <a:pt x="359923" y="971944"/>
                    <a:pt x="182240" y="794261"/>
                    <a:pt x="182240" y="577092"/>
                  </a:cubicBezTo>
                  <a:close/>
                  <a:moveTo>
                    <a:pt x="912716" y="783630"/>
                  </a:moveTo>
                  <a:lnTo>
                    <a:pt x="370554" y="241467"/>
                  </a:lnTo>
                  <a:cubicBezTo>
                    <a:pt x="429781" y="203501"/>
                    <a:pt x="501159" y="182240"/>
                    <a:pt x="577092" y="182240"/>
                  </a:cubicBezTo>
                  <a:cubicBezTo>
                    <a:pt x="794261" y="182240"/>
                    <a:pt x="971944" y="359923"/>
                    <a:pt x="971944" y="577092"/>
                  </a:cubicBezTo>
                  <a:cubicBezTo>
                    <a:pt x="971944" y="653025"/>
                    <a:pt x="950683" y="724402"/>
                    <a:pt x="912716" y="783630"/>
                  </a:cubicBezTo>
                  <a:close/>
                </a:path>
              </a:pathLst>
            </a:custGeom>
            <a:solidFill>
              <a:schemeClr val="tx1">
                <a:alpha val="82000"/>
              </a:schemeClr>
            </a:solidFill>
            <a:ln w="1518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6154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05"/>
    </mc:Choice>
    <mc:Fallback xmlns="">
      <p:transition spd="slow" advTm="3040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C9B3945-B375-4049-BAD6-3422CD07214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6257" y="65940"/>
            <a:ext cx="6359525" cy="744538"/>
          </a:xfrm>
        </p:spPr>
        <p:txBody>
          <a:bodyPr>
            <a:normAutofit fontScale="90000"/>
          </a:bodyPr>
          <a:lstStyle/>
          <a:p>
            <a:r>
              <a:rPr lang="en-US" sz="31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MITO #1</a:t>
            </a:r>
            <a:br>
              <a:rPr lang="en-US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solidFill>
                <a:srgbClr val="002F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4294967295"/>
          </p:nvPr>
        </p:nvSpPr>
        <p:spPr>
          <a:xfrm>
            <a:off x="213360" y="503014"/>
            <a:ext cx="4977190" cy="104933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¿HABITAT REGALA VIVIENDAS?</a:t>
            </a:r>
          </a:p>
          <a:p>
            <a:pPr marL="0" indent="0">
              <a:buNone/>
            </a:pPr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¡NO, NO LO HACEMOS!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6FCDFE-6A86-4A58-8C21-EAFBE72031F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40684" y="1280334"/>
            <a:ext cx="6423025" cy="1710403"/>
          </a:xfrm>
          <a:solidFill>
            <a:srgbClr val="D9E8F5">
              <a:alpha val="88000"/>
            </a:srgbClr>
          </a:solidFill>
        </p:spPr>
        <p:txBody>
          <a:bodyPr anchor="ctr"/>
          <a:lstStyle/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 es su inversión a largo plazo</a:t>
            </a:r>
          </a:p>
          <a:p>
            <a:pPr marL="342900" indent="-342900"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plazo de la hipoteca es de 30 años</a:t>
            </a:r>
          </a:p>
          <a:p>
            <a:pPr marL="342900" indent="-342900"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pagos hipotecarios se basan en la asequibilidad y no excederán el 30% del ingreso bruto mensual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50D9F8E-883E-4BCB-B36F-410D01AB56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6248" y="333876"/>
            <a:ext cx="1116101" cy="1191339"/>
          </a:xfrm>
          <a:prstGeom prst="rect">
            <a:avLst/>
          </a:prstGeom>
        </p:spPr>
      </p:pic>
      <p:sp>
        <p:nvSpPr>
          <p:cNvPr id="15" name="Content Placeholder 10">
            <a:extLst>
              <a:ext uri="{FF2B5EF4-FFF2-40B4-BE49-F238E27FC236}">
                <a16:creationId xmlns:a16="http://schemas.microsoft.com/office/drawing/2014/main" id="{4AE187CB-14DD-494F-B3AC-1B3ED1548DF7}"/>
              </a:ext>
            </a:extLst>
          </p:cNvPr>
          <p:cNvSpPr txBox="1">
            <a:spLocks/>
          </p:cNvSpPr>
          <p:nvPr/>
        </p:nvSpPr>
        <p:spPr>
          <a:xfrm>
            <a:off x="70099" y="1322939"/>
            <a:ext cx="5029200" cy="6992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3B02A"/>
              </a:buClr>
            </a:pP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Cómo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funciona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B6ABD22-B359-491E-AA68-0C84B446D50B}"/>
              </a:ext>
            </a:extLst>
          </p:cNvPr>
          <p:cNvGrpSpPr/>
          <p:nvPr/>
        </p:nvGrpSpPr>
        <p:grpSpPr>
          <a:xfrm>
            <a:off x="4433103" y="268049"/>
            <a:ext cx="2286000" cy="769441"/>
            <a:chOff x="323494" y="1367914"/>
            <a:chExt cx="3432760" cy="1334343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BE5DEBC-CA50-4A81-8FA3-181114B9D606}"/>
                </a:ext>
              </a:extLst>
            </p:cNvPr>
            <p:cNvSpPr/>
            <p:nvPr/>
          </p:nvSpPr>
          <p:spPr>
            <a:xfrm rot="20560725">
              <a:off x="323494" y="1367914"/>
              <a:ext cx="3432760" cy="133434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400" b="1" cap="none" spc="0" dirty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chemeClr val="accent1"/>
                  </a:solidFill>
                  <a:effectLst/>
                </a:rPr>
                <a:t>GRATIS</a:t>
              </a:r>
            </a:p>
          </p:txBody>
        </p:sp>
        <p:sp>
          <p:nvSpPr>
            <p:cNvPr id="2" name="Picture Placeholder 5" descr="No sign"/>
            <p:cNvSpPr/>
            <p:nvPr/>
          </p:nvSpPr>
          <p:spPr>
            <a:xfrm>
              <a:off x="1492599" y="1416998"/>
              <a:ext cx="1154183" cy="1154183"/>
            </a:xfrm>
            <a:custGeom>
              <a:avLst/>
              <a:gdLst>
                <a:gd name="connsiteX0" fmla="*/ 577092 w 1154183"/>
                <a:gd name="connsiteY0" fmla="*/ 0 h 1154183"/>
                <a:gd name="connsiteX1" fmla="*/ 0 w 1154183"/>
                <a:gd name="connsiteY1" fmla="*/ 577092 h 1154183"/>
                <a:gd name="connsiteX2" fmla="*/ 577092 w 1154183"/>
                <a:gd name="connsiteY2" fmla="*/ 1154184 h 1154183"/>
                <a:gd name="connsiteX3" fmla="*/ 1154184 w 1154183"/>
                <a:gd name="connsiteY3" fmla="*/ 577092 h 1154183"/>
                <a:gd name="connsiteX4" fmla="*/ 577092 w 1154183"/>
                <a:gd name="connsiteY4" fmla="*/ 0 h 1154183"/>
                <a:gd name="connsiteX5" fmla="*/ 182240 w 1154183"/>
                <a:gd name="connsiteY5" fmla="*/ 577092 h 1154183"/>
                <a:gd name="connsiteX6" fmla="*/ 241467 w 1154183"/>
                <a:gd name="connsiteY6" fmla="*/ 370554 h 1154183"/>
                <a:gd name="connsiteX7" fmla="*/ 785149 w 1154183"/>
                <a:gd name="connsiteY7" fmla="*/ 914235 h 1154183"/>
                <a:gd name="connsiteX8" fmla="*/ 577092 w 1154183"/>
                <a:gd name="connsiteY8" fmla="*/ 971944 h 1154183"/>
                <a:gd name="connsiteX9" fmla="*/ 182240 w 1154183"/>
                <a:gd name="connsiteY9" fmla="*/ 577092 h 1154183"/>
                <a:gd name="connsiteX10" fmla="*/ 912716 w 1154183"/>
                <a:gd name="connsiteY10" fmla="*/ 783630 h 1154183"/>
                <a:gd name="connsiteX11" fmla="*/ 370554 w 1154183"/>
                <a:gd name="connsiteY11" fmla="*/ 241467 h 1154183"/>
                <a:gd name="connsiteX12" fmla="*/ 577092 w 1154183"/>
                <a:gd name="connsiteY12" fmla="*/ 182240 h 1154183"/>
                <a:gd name="connsiteX13" fmla="*/ 971944 w 1154183"/>
                <a:gd name="connsiteY13" fmla="*/ 577092 h 1154183"/>
                <a:gd name="connsiteX14" fmla="*/ 912716 w 1154183"/>
                <a:gd name="connsiteY14" fmla="*/ 783630 h 1154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54183" h="1154183">
                  <a:moveTo>
                    <a:pt x="577092" y="0"/>
                  </a:moveTo>
                  <a:cubicBezTo>
                    <a:pt x="258173" y="0"/>
                    <a:pt x="0" y="258173"/>
                    <a:pt x="0" y="577092"/>
                  </a:cubicBezTo>
                  <a:cubicBezTo>
                    <a:pt x="0" y="896011"/>
                    <a:pt x="258173" y="1154184"/>
                    <a:pt x="577092" y="1154184"/>
                  </a:cubicBezTo>
                  <a:cubicBezTo>
                    <a:pt x="896011" y="1154184"/>
                    <a:pt x="1154184" y="896011"/>
                    <a:pt x="1154184" y="577092"/>
                  </a:cubicBezTo>
                  <a:cubicBezTo>
                    <a:pt x="1154184" y="258173"/>
                    <a:pt x="896011" y="0"/>
                    <a:pt x="577092" y="0"/>
                  </a:cubicBezTo>
                  <a:close/>
                  <a:moveTo>
                    <a:pt x="182240" y="577092"/>
                  </a:moveTo>
                  <a:cubicBezTo>
                    <a:pt x="182240" y="501159"/>
                    <a:pt x="203501" y="429781"/>
                    <a:pt x="241467" y="370554"/>
                  </a:cubicBezTo>
                  <a:lnTo>
                    <a:pt x="785149" y="914235"/>
                  </a:lnTo>
                  <a:cubicBezTo>
                    <a:pt x="724402" y="950683"/>
                    <a:pt x="653025" y="971944"/>
                    <a:pt x="577092" y="971944"/>
                  </a:cubicBezTo>
                  <a:cubicBezTo>
                    <a:pt x="359923" y="971944"/>
                    <a:pt x="182240" y="794261"/>
                    <a:pt x="182240" y="577092"/>
                  </a:cubicBezTo>
                  <a:close/>
                  <a:moveTo>
                    <a:pt x="912716" y="783630"/>
                  </a:moveTo>
                  <a:lnTo>
                    <a:pt x="370554" y="241467"/>
                  </a:lnTo>
                  <a:cubicBezTo>
                    <a:pt x="429781" y="203501"/>
                    <a:pt x="501159" y="182240"/>
                    <a:pt x="577092" y="182240"/>
                  </a:cubicBezTo>
                  <a:cubicBezTo>
                    <a:pt x="794261" y="182240"/>
                    <a:pt x="971944" y="359923"/>
                    <a:pt x="971944" y="577092"/>
                  </a:cubicBezTo>
                  <a:cubicBezTo>
                    <a:pt x="971944" y="653025"/>
                    <a:pt x="950683" y="724402"/>
                    <a:pt x="912716" y="783630"/>
                  </a:cubicBezTo>
                  <a:close/>
                </a:path>
              </a:pathLst>
            </a:custGeom>
            <a:solidFill>
              <a:schemeClr val="tx1">
                <a:alpha val="82000"/>
              </a:schemeClr>
            </a:solidFill>
            <a:ln w="1518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6" name="Title 2">
            <a:extLst>
              <a:ext uri="{FF2B5EF4-FFF2-40B4-BE49-F238E27FC236}">
                <a16:creationId xmlns:a16="http://schemas.microsoft.com/office/drawing/2014/main" id="{FEDF1135-FB68-4F10-A34B-BB7729F89AB2}"/>
              </a:ext>
            </a:extLst>
          </p:cNvPr>
          <p:cNvSpPr txBox="1">
            <a:spLocks/>
          </p:cNvSpPr>
          <p:nvPr/>
        </p:nvSpPr>
        <p:spPr>
          <a:xfrm>
            <a:off x="3254140" y="3075925"/>
            <a:ext cx="6589200" cy="61571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28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MITO #2</a:t>
            </a:r>
            <a:endParaRPr lang="en-US" dirty="0">
              <a:solidFill>
                <a:srgbClr val="002F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11FB99BA-1069-40EC-A3BF-C061761CE27A}"/>
              </a:ext>
            </a:extLst>
          </p:cNvPr>
          <p:cNvSpPr txBox="1">
            <a:spLocks/>
          </p:cNvSpPr>
          <p:nvPr/>
        </p:nvSpPr>
        <p:spPr>
          <a:xfrm>
            <a:off x="3124200" y="3505173"/>
            <a:ext cx="4689880" cy="1129267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¿Es Hábitat un constructor personalizado?</a:t>
            </a:r>
          </a:p>
          <a:p>
            <a:pPr marL="0" indent="0" algn="r">
              <a:buNone/>
            </a:pPr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¡NO, NO LO SOMOS!</a:t>
            </a:r>
          </a:p>
          <a:p>
            <a:pPr marL="0" indent="0" algn="r">
              <a:buNone/>
            </a:pPr>
            <a:endParaRPr lang="en-US" sz="2800" dirty="0"/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147C7195-8EAF-44BA-8810-A2CDDE6106F3}"/>
              </a:ext>
            </a:extLst>
          </p:cNvPr>
          <p:cNvSpPr txBox="1">
            <a:spLocks/>
          </p:cNvSpPr>
          <p:nvPr/>
        </p:nvSpPr>
        <p:spPr>
          <a:xfrm>
            <a:off x="340684" y="4331076"/>
            <a:ext cx="8684821" cy="2508782"/>
          </a:xfrm>
          <a:prstGeom prst="rect">
            <a:avLst/>
          </a:prstGeom>
          <a:solidFill>
            <a:srgbClr val="D9E8F5">
              <a:alpha val="88000"/>
            </a:srgbClr>
          </a:solidFill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1600" b="1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1600" b="1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Hábitat construye viviendas asequibles para familias socias</a:t>
            </a:r>
          </a:p>
          <a:p>
            <a:pPr lvl="1"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casas renovadas pueden o no estar disponibles durante el tiempo para la asignación de la casa</a:t>
            </a:r>
          </a:p>
          <a:p>
            <a:pPr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Construimos casas de 3, 4 y hasta 5 habitaciones</a:t>
            </a:r>
          </a:p>
          <a:p>
            <a:pPr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casas se construyen según el tamaño de la familia</a:t>
            </a:r>
          </a:p>
          <a:p>
            <a:pPr lvl="1"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niños de diferentes géneros tendrán habitaciones separadas.</a:t>
            </a:r>
          </a:p>
          <a:p>
            <a:pPr lvl="1"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niños del mismo sexo que tengan 5 años o más de diferencia tendrán habitaciones separadas</a:t>
            </a:r>
          </a:p>
          <a:p>
            <a:pPr lvl="1">
              <a:spcBef>
                <a:spcPts val="0"/>
              </a:spcBef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adaptaciones a su hogar se basan en las necesidades de accesibilidad</a:t>
            </a:r>
          </a:p>
        </p:txBody>
      </p:sp>
      <p:sp>
        <p:nvSpPr>
          <p:cNvPr id="7" name="Content Placeholder 10">
            <a:extLst>
              <a:ext uri="{FF2B5EF4-FFF2-40B4-BE49-F238E27FC236}">
                <a16:creationId xmlns:a16="http://schemas.microsoft.com/office/drawing/2014/main" id="{F0BD4A46-B124-4E9D-81F1-F3035338E787}"/>
              </a:ext>
            </a:extLst>
          </p:cNvPr>
          <p:cNvSpPr txBox="1">
            <a:spLocks/>
          </p:cNvSpPr>
          <p:nvPr/>
        </p:nvSpPr>
        <p:spPr>
          <a:xfrm>
            <a:off x="61420" y="4373759"/>
            <a:ext cx="5029200" cy="6992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3B02A"/>
              </a:buClr>
            </a:pP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Cómo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funciona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3579620-38E5-4FFB-8B31-30A9AFAEA4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0394" y="3033513"/>
            <a:ext cx="2097326" cy="1262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02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233"/>
    </mc:Choice>
    <mc:Fallback xmlns="">
      <p:transition spd="slow" advTm="4723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E15A3FDC-AE46-46D4-8984-4BF2447344E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04800" y="228600"/>
            <a:ext cx="6617584" cy="1281113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s-ES" sz="28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Requisitos para el programa de propiedad de vivienda de Hábitat para la Humanidad del condado de Forsyth </a:t>
            </a:r>
            <a:endParaRPr lang="en-US" sz="2800" b="1" dirty="0">
              <a:solidFill>
                <a:srgbClr val="002F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765A38DC-152B-43CB-B874-2DA6E5463B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7424008"/>
              </p:ext>
            </p:extLst>
          </p:nvPr>
        </p:nvGraphicFramePr>
        <p:xfrm>
          <a:off x="577280" y="1587276"/>
          <a:ext cx="8326303" cy="49186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127"/>
    </mc:Choice>
    <mc:Fallback xmlns="">
      <p:transition spd="slow" advTm="6612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B69FF2D-A748-4AE2-BF6F-4636541D0D8D}"/>
              </a:ext>
            </a:extLst>
          </p:cNvPr>
          <p:cNvGrpSpPr/>
          <p:nvPr/>
        </p:nvGrpSpPr>
        <p:grpSpPr>
          <a:xfrm>
            <a:off x="131207" y="1180965"/>
            <a:ext cx="7936406" cy="4777415"/>
            <a:chOff x="248003" y="674575"/>
            <a:chExt cx="7737444" cy="4617453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37D5ADE9-DC7B-48C0-841B-486F72B8FB0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48003" y="674575"/>
              <a:ext cx="1714990" cy="1245575"/>
            </a:xfrm>
            <a:custGeom>
              <a:avLst/>
              <a:gdLst>
                <a:gd name="connsiteX0" fmla="*/ 0 w 1714991"/>
                <a:gd name="connsiteY0" fmla="*/ 0 h 1600701"/>
                <a:gd name="connsiteX1" fmla="*/ 1714991 w 1714991"/>
                <a:gd name="connsiteY1" fmla="*/ 0 h 1600701"/>
                <a:gd name="connsiteX2" fmla="*/ 1714991 w 1714991"/>
                <a:gd name="connsiteY2" fmla="*/ 1600701 h 1600701"/>
                <a:gd name="connsiteX3" fmla="*/ 0 w 1714991"/>
                <a:gd name="connsiteY3" fmla="*/ 1600701 h 1600701"/>
                <a:gd name="connsiteX4" fmla="*/ 0 w 1714991"/>
                <a:gd name="connsiteY4" fmla="*/ 0 h 1600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991" h="1600701">
                  <a:moveTo>
                    <a:pt x="0" y="0"/>
                  </a:moveTo>
                  <a:lnTo>
                    <a:pt x="1714991" y="0"/>
                  </a:lnTo>
                  <a:lnTo>
                    <a:pt x="1714991" y="1600701"/>
                  </a:lnTo>
                  <a:lnTo>
                    <a:pt x="0" y="16007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3B02A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0726" tIns="137220" rIns="130726" bIns="137220" numCol="1" spcCol="1270" anchor="t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MINI APLICACIÓN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ES" sz="12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En línea,  en persona y/o a través del buzón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ES" sz="12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No enviamos solicitud por correo.</a:t>
              </a: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sz="1200" kern="1200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6C15B30A-12CE-4751-AED2-5DCF48FCC3F0}"/>
                </a:ext>
              </a:extLst>
            </p:cNvPr>
            <p:cNvSpPr/>
            <p:nvPr/>
          </p:nvSpPr>
          <p:spPr>
            <a:xfrm>
              <a:off x="2743194" y="675030"/>
              <a:ext cx="3200041" cy="1289255"/>
            </a:xfrm>
            <a:custGeom>
              <a:avLst/>
              <a:gdLst>
                <a:gd name="connsiteX0" fmla="*/ 0 w 3200041"/>
                <a:gd name="connsiteY0" fmla="*/ 0 h 1537457"/>
                <a:gd name="connsiteX1" fmla="*/ 3200041 w 3200041"/>
                <a:gd name="connsiteY1" fmla="*/ 0 h 1537457"/>
                <a:gd name="connsiteX2" fmla="*/ 3200041 w 3200041"/>
                <a:gd name="connsiteY2" fmla="*/ 1537457 h 1537457"/>
                <a:gd name="connsiteX3" fmla="*/ 0 w 3200041"/>
                <a:gd name="connsiteY3" fmla="*/ 1537457 h 1537457"/>
                <a:gd name="connsiteX4" fmla="*/ 0 w 3200041"/>
                <a:gd name="connsiteY4" fmla="*/ 0 h 15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00041" h="1537457">
                  <a:moveTo>
                    <a:pt x="0" y="0"/>
                  </a:moveTo>
                  <a:lnTo>
                    <a:pt x="3200041" y="0"/>
                  </a:lnTo>
                  <a:lnTo>
                    <a:pt x="3200041" y="1537457"/>
                  </a:lnTo>
                  <a:lnTo>
                    <a:pt x="0" y="15374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2F6C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0726" tIns="137220" rIns="130726" bIns="13722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El </a:t>
              </a:r>
              <a:r>
                <a:rPr lang="es-ES" sz="1400" dirty="0">
                  <a:latin typeface="Arial" panose="020B0604020202020204" pitchFamily="34" charset="0"/>
                  <a:cs typeface="Arial" panose="020B0604020202020204" pitchFamily="34" charset="0"/>
                </a:rPr>
                <a:t>Especialista de Viviendas</a:t>
              </a:r>
              <a:r>
                <a:rPr lang="es-E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 calcula sus ingresos de su formulario de verificación de Empleo y Arrendador para ver si </a:t>
              </a:r>
              <a:r>
                <a:rPr lang="es-ES" sz="14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CUMPLEN NUESTROS REQUISITOS</a:t>
              </a:r>
              <a:r>
                <a:rPr lang="es-E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996F5DE0-797B-4AF2-8E49-DF4789A331A4}"/>
                </a:ext>
              </a:extLst>
            </p:cNvPr>
            <p:cNvSpPr/>
            <p:nvPr/>
          </p:nvSpPr>
          <p:spPr>
            <a:xfrm>
              <a:off x="2603092" y="1266238"/>
              <a:ext cx="5382354" cy="1123733"/>
            </a:xfrm>
            <a:custGeom>
              <a:avLst/>
              <a:gdLst>
                <a:gd name="connsiteX0" fmla="*/ 5432433 w 5432433"/>
                <a:gd name="connsiteY0" fmla="*/ 0 h 418802"/>
                <a:gd name="connsiteX1" fmla="*/ 5432433 w 5432433"/>
                <a:gd name="connsiteY1" fmla="*/ 226501 h 418802"/>
                <a:gd name="connsiteX2" fmla="*/ 0 w 5432433"/>
                <a:gd name="connsiteY2" fmla="*/ 226501 h 418802"/>
                <a:gd name="connsiteX3" fmla="*/ 0 w 5432433"/>
                <a:gd name="connsiteY3" fmla="*/ 418802 h 418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32433" h="418802">
                  <a:moveTo>
                    <a:pt x="5432433" y="0"/>
                  </a:moveTo>
                  <a:lnTo>
                    <a:pt x="5432433" y="226501"/>
                  </a:lnTo>
                  <a:lnTo>
                    <a:pt x="0" y="226501"/>
                  </a:lnTo>
                  <a:lnTo>
                    <a:pt x="0" y="418802"/>
                  </a:lnTo>
                </a:path>
              </a:pathLst>
            </a:custGeom>
            <a:ln>
              <a:solidFill>
                <a:srgbClr val="43B02A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spcFirstLastPara="0" vert="horz" wrap="square" lIns="2592642" tIns="206330" rIns="2592642" bIns="20633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500" kern="120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CF9AB0E-DD0A-40CA-9979-30E1EB07468C}"/>
                </a:ext>
              </a:extLst>
            </p:cNvPr>
            <p:cNvSpPr/>
            <p:nvPr/>
          </p:nvSpPr>
          <p:spPr>
            <a:xfrm>
              <a:off x="723537" y="2423258"/>
              <a:ext cx="2362206" cy="1279790"/>
            </a:xfrm>
            <a:custGeom>
              <a:avLst/>
              <a:gdLst>
                <a:gd name="connsiteX0" fmla="*/ 0 w 3125022"/>
                <a:gd name="connsiteY0" fmla="*/ 0 h 1600701"/>
                <a:gd name="connsiteX1" fmla="*/ 3125022 w 3125022"/>
                <a:gd name="connsiteY1" fmla="*/ 0 h 1600701"/>
                <a:gd name="connsiteX2" fmla="*/ 3125022 w 3125022"/>
                <a:gd name="connsiteY2" fmla="*/ 1600701 h 1600701"/>
                <a:gd name="connsiteX3" fmla="*/ 0 w 3125022"/>
                <a:gd name="connsiteY3" fmla="*/ 1600701 h 1600701"/>
                <a:gd name="connsiteX4" fmla="*/ 0 w 3125022"/>
                <a:gd name="connsiteY4" fmla="*/ 0 h 1600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5022" h="1600701">
                  <a:moveTo>
                    <a:pt x="0" y="0"/>
                  </a:moveTo>
                  <a:lnTo>
                    <a:pt x="3125022" y="0"/>
                  </a:lnTo>
                  <a:lnTo>
                    <a:pt x="3125022" y="1600701"/>
                  </a:lnTo>
                  <a:lnTo>
                    <a:pt x="0" y="16007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3B02A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0726" tIns="137220" rIns="130726" bIns="137220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" sz="14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ENVIAR LA SOLICITUD COMPLETA y TODOS </a:t>
              </a:r>
              <a:r>
                <a:rPr lang="es-E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los documentos requeridos antes de la fecha límite provista; se obtendrá el informe de crédito.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D02DEC0-7049-4EC9-96D8-A3A7CC4CEECC}"/>
                </a:ext>
              </a:extLst>
            </p:cNvPr>
            <p:cNvSpPr/>
            <p:nvPr/>
          </p:nvSpPr>
          <p:spPr>
            <a:xfrm>
              <a:off x="1700809" y="3633557"/>
              <a:ext cx="5022626" cy="549849"/>
            </a:xfrm>
            <a:custGeom>
              <a:avLst/>
              <a:gdLst>
                <a:gd name="connsiteX0" fmla="*/ 4165931 w 4165931"/>
                <a:gd name="connsiteY0" fmla="*/ 0 h 141544"/>
                <a:gd name="connsiteX1" fmla="*/ 4165931 w 4165931"/>
                <a:gd name="connsiteY1" fmla="*/ 87872 h 141544"/>
                <a:gd name="connsiteX2" fmla="*/ 0 w 4165931"/>
                <a:gd name="connsiteY2" fmla="*/ 87872 h 141544"/>
                <a:gd name="connsiteX3" fmla="*/ 0 w 4165931"/>
                <a:gd name="connsiteY3" fmla="*/ 141544 h 141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65931" h="141544">
                  <a:moveTo>
                    <a:pt x="4165931" y="0"/>
                  </a:moveTo>
                  <a:lnTo>
                    <a:pt x="4165931" y="87872"/>
                  </a:lnTo>
                  <a:lnTo>
                    <a:pt x="0" y="87872"/>
                  </a:lnTo>
                  <a:lnTo>
                    <a:pt x="0" y="141544"/>
                  </a:lnTo>
                </a:path>
              </a:pathLst>
            </a:custGeom>
            <a:ln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spcFirstLastPara="0" vert="horz" wrap="square" lIns="1991429" tIns="67702" rIns="1991428" bIns="6770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500" kern="120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0BFA966-0243-4DA8-97C2-093E94D3A5FF}"/>
                </a:ext>
              </a:extLst>
            </p:cNvPr>
            <p:cNvSpPr/>
            <p:nvPr/>
          </p:nvSpPr>
          <p:spPr>
            <a:xfrm>
              <a:off x="2985818" y="2926104"/>
              <a:ext cx="1452144" cy="152994"/>
            </a:xfrm>
            <a:custGeom>
              <a:avLst/>
              <a:gdLst>
                <a:gd name="connsiteX0" fmla="*/ 0 w 1492573"/>
                <a:gd name="connsiteY0" fmla="*/ 45720 h 91440"/>
                <a:gd name="connsiteX1" fmla="*/ 1492573 w 1492573"/>
                <a:gd name="connsiteY1" fmla="*/ 45720 h 9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92573" h="91440">
                  <a:moveTo>
                    <a:pt x="0" y="45720"/>
                  </a:moveTo>
                  <a:lnTo>
                    <a:pt x="1492573" y="45720"/>
                  </a:lnTo>
                </a:path>
              </a:pathLst>
            </a:custGeom>
            <a:ln>
              <a:solidFill>
                <a:srgbClr val="43B02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spcFirstLastPara="0" vert="horz" wrap="square" lIns="720908" tIns="42649" rIns="720907" bIns="42649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500" kern="120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F4AAA40-59D4-4E04-A5F5-5ADB58B7772F}"/>
                </a:ext>
              </a:extLst>
            </p:cNvPr>
            <p:cNvSpPr/>
            <p:nvPr/>
          </p:nvSpPr>
          <p:spPr>
            <a:xfrm>
              <a:off x="4631792" y="2343479"/>
              <a:ext cx="3353655" cy="1279790"/>
            </a:xfrm>
            <a:custGeom>
              <a:avLst/>
              <a:gdLst>
                <a:gd name="connsiteX0" fmla="*/ 0 w 3276955"/>
                <a:gd name="connsiteY0" fmla="*/ 0 h 1789295"/>
                <a:gd name="connsiteX1" fmla="*/ 3276955 w 3276955"/>
                <a:gd name="connsiteY1" fmla="*/ 0 h 1789295"/>
                <a:gd name="connsiteX2" fmla="*/ 3276955 w 3276955"/>
                <a:gd name="connsiteY2" fmla="*/ 1789295 h 1789295"/>
                <a:gd name="connsiteX3" fmla="*/ 0 w 3276955"/>
                <a:gd name="connsiteY3" fmla="*/ 1789295 h 1789295"/>
                <a:gd name="connsiteX4" fmla="*/ 0 w 3276955"/>
                <a:gd name="connsiteY4" fmla="*/ 0 h 1789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76955" h="1789295">
                  <a:moveTo>
                    <a:pt x="0" y="0"/>
                  </a:moveTo>
                  <a:lnTo>
                    <a:pt x="3276955" y="0"/>
                  </a:lnTo>
                  <a:lnTo>
                    <a:pt x="3276955" y="1789295"/>
                  </a:lnTo>
                  <a:lnTo>
                    <a:pt x="0" y="17892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2F6C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0726" tIns="137220" rIns="130726" bIns="137220" numCol="1" spcCol="1270" anchor="t" anchorCtr="0">
              <a:noAutofit/>
            </a:bodyPr>
            <a:lstStyle/>
            <a:p>
              <a:pPr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4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Las SOLICITUDES </a:t>
              </a:r>
              <a:r>
                <a:rPr lang="es-E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completas serán </a:t>
              </a:r>
              <a:r>
                <a:rPr lang="es-ES" sz="14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REVISADAS</a:t>
              </a:r>
              <a:r>
                <a:rPr lang="es-E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 por el Director de Servicios Familiares</a:t>
              </a:r>
            </a:p>
            <a:p>
              <a:pPr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1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Carta de aprobación o denegación</a:t>
              </a:r>
            </a:p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 dirty="0"/>
                <a:t> </a:t>
              </a: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B74A8B1-E157-44FB-B2C6-F333A57F40B5}"/>
                </a:ext>
              </a:extLst>
            </p:cNvPr>
            <p:cNvSpPr/>
            <p:nvPr/>
          </p:nvSpPr>
          <p:spPr>
            <a:xfrm>
              <a:off x="1001858" y="4301429"/>
              <a:ext cx="2324951" cy="990599"/>
            </a:xfrm>
            <a:custGeom>
              <a:avLst/>
              <a:gdLst>
                <a:gd name="connsiteX0" fmla="*/ 0 w 2667835"/>
                <a:gd name="connsiteY0" fmla="*/ 0 h 1600701"/>
                <a:gd name="connsiteX1" fmla="*/ 2667835 w 2667835"/>
                <a:gd name="connsiteY1" fmla="*/ 0 h 1600701"/>
                <a:gd name="connsiteX2" fmla="*/ 2667835 w 2667835"/>
                <a:gd name="connsiteY2" fmla="*/ 1600701 h 1600701"/>
                <a:gd name="connsiteX3" fmla="*/ 0 w 2667835"/>
                <a:gd name="connsiteY3" fmla="*/ 1600701 h 1600701"/>
                <a:gd name="connsiteX4" fmla="*/ 0 w 2667835"/>
                <a:gd name="connsiteY4" fmla="*/ 0 h 1600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835" h="1600701">
                  <a:moveTo>
                    <a:pt x="0" y="0"/>
                  </a:moveTo>
                  <a:lnTo>
                    <a:pt x="2667835" y="0"/>
                  </a:lnTo>
                  <a:lnTo>
                    <a:pt x="2667835" y="1600701"/>
                  </a:lnTo>
                  <a:lnTo>
                    <a:pt x="0" y="16007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3B02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0726" tIns="137220" rIns="130726" bIns="13722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Invitation to Letter of Intent signing</a:t>
              </a:r>
            </a:p>
          </p:txBody>
        </p:sp>
      </p:grpSp>
      <p:sp>
        <p:nvSpPr>
          <p:cNvPr id="42" name="Title 1">
            <a:extLst>
              <a:ext uri="{FF2B5EF4-FFF2-40B4-BE49-F238E27FC236}">
                <a16:creationId xmlns:a16="http://schemas.microsoft.com/office/drawing/2014/main" id="{07FBC3F6-3928-439B-9E1E-F12923D09758}"/>
              </a:ext>
            </a:extLst>
          </p:cNvPr>
          <p:cNvSpPr txBox="1">
            <a:spLocks/>
          </p:cNvSpPr>
          <p:nvPr/>
        </p:nvSpPr>
        <p:spPr>
          <a:xfrm>
            <a:off x="-220807" y="71948"/>
            <a:ext cx="8847236" cy="60063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2800" b="1" u="sng" dirty="0" err="1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</a:t>
            </a:r>
            <a:r>
              <a:rPr lang="en-US" sz="2800" b="1" u="sng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800" b="1" u="sng" dirty="0" err="1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Aplicación</a:t>
            </a:r>
            <a:endParaRPr lang="en-US" sz="2800" b="1" u="sng" dirty="0">
              <a:solidFill>
                <a:srgbClr val="002F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F32E0376-3A06-4C1D-87C1-25EE68A8A400}"/>
              </a:ext>
            </a:extLst>
          </p:cNvPr>
          <p:cNvSpPr txBox="1">
            <a:spLocks/>
          </p:cNvSpPr>
          <p:nvPr/>
        </p:nvSpPr>
        <p:spPr>
          <a:xfrm>
            <a:off x="-330643" y="525051"/>
            <a:ext cx="8847236" cy="6006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s-ES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Periodo de Tiempo: 1-3 meses</a:t>
            </a:r>
          </a:p>
        </p:txBody>
      </p:sp>
      <p:pic>
        <p:nvPicPr>
          <p:cNvPr id="18" name="Graphic 17" descr="Badge 1 outline">
            <a:extLst>
              <a:ext uri="{FF2B5EF4-FFF2-40B4-BE49-F238E27FC236}">
                <a16:creationId xmlns:a16="http://schemas.microsoft.com/office/drawing/2014/main" id="{E8A52594-7FD0-4FF8-87EC-54111C5F6CC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779224"/>
            <a:ext cx="528096" cy="528096"/>
          </a:xfrm>
          <a:prstGeom prst="rect">
            <a:avLst/>
          </a:prstGeom>
        </p:spPr>
      </p:pic>
      <p:grpSp>
        <p:nvGrpSpPr>
          <p:cNvPr id="27" name="Graphic 19" descr="Badge 5 outline">
            <a:extLst>
              <a:ext uri="{FF2B5EF4-FFF2-40B4-BE49-F238E27FC236}">
                <a16:creationId xmlns:a16="http://schemas.microsoft.com/office/drawing/2014/main" id="{B58D80D4-A7E8-4F36-8720-6D8361D1539B}"/>
              </a:ext>
            </a:extLst>
          </p:cNvPr>
          <p:cNvGrpSpPr/>
          <p:nvPr/>
        </p:nvGrpSpPr>
        <p:grpSpPr>
          <a:xfrm>
            <a:off x="4291585" y="2869816"/>
            <a:ext cx="418699" cy="400491"/>
            <a:chOff x="2289235" y="1279045"/>
            <a:chExt cx="723499" cy="723500"/>
          </a:xfrm>
          <a:solidFill>
            <a:schemeClr val="tx1"/>
          </a:solidFill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3A65427-6399-465C-9A27-B443A61F8001}"/>
                </a:ext>
              </a:extLst>
            </p:cNvPr>
            <p:cNvSpPr/>
            <p:nvPr/>
          </p:nvSpPr>
          <p:spPr>
            <a:xfrm>
              <a:off x="2289235" y="1279045"/>
              <a:ext cx="723499" cy="723500"/>
            </a:xfrm>
            <a:custGeom>
              <a:avLst/>
              <a:gdLst>
                <a:gd name="connsiteX0" fmla="*/ 361750 w 723499"/>
                <a:gd name="connsiteY0" fmla="*/ 19050 h 723500"/>
                <a:gd name="connsiteX1" fmla="*/ 704450 w 723499"/>
                <a:gd name="connsiteY1" fmla="*/ 361750 h 723500"/>
                <a:gd name="connsiteX2" fmla="*/ 361750 w 723499"/>
                <a:gd name="connsiteY2" fmla="*/ 704450 h 723500"/>
                <a:gd name="connsiteX3" fmla="*/ 19050 w 723499"/>
                <a:gd name="connsiteY3" fmla="*/ 361750 h 723500"/>
                <a:gd name="connsiteX4" fmla="*/ 361750 w 723499"/>
                <a:gd name="connsiteY4" fmla="*/ 19050 h 723500"/>
                <a:gd name="connsiteX5" fmla="*/ 361750 w 723499"/>
                <a:gd name="connsiteY5" fmla="*/ 0 h 723500"/>
                <a:gd name="connsiteX6" fmla="*/ 0 w 723499"/>
                <a:gd name="connsiteY6" fmla="*/ 361750 h 723500"/>
                <a:gd name="connsiteX7" fmla="*/ 361750 w 723499"/>
                <a:gd name="connsiteY7" fmla="*/ 723500 h 723500"/>
                <a:gd name="connsiteX8" fmla="*/ 723500 w 723499"/>
                <a:gd name="connsiteY8" fmla="*/ 361750 h 723500"/>
                <a:gd name="connsiteX9" fmla="*/ 362093 w 723499"/>
                <a:gd name="connsiteY9" fmla="*/ 0 h 723500"/>
                <a:gd name="connsiteX10" fmla="*/ 361750 w 723499"/>
                <a:gd name="connsiteY10" fmla="*/ 0 h 72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3499" h="723500">
                  <a:moveTo>
                    <a:pt x="361750" y="19050"/>
                  </a:moveTo>
                  <a:cubicBezTo>
                    <a:pt x="551018" y="19050"/>
                    <a:pt x="704450" y="172482"/>
                    <a:pt x="704450" y="361750"/>
                  </a:cubicBezTo>
                  <a:cubicBezTo>
                    <a:pt x="704450" y="551019"/>
                    <a:pt x="551018" y="704450"/>
                    <a:pt x="361750" y="704450"/>
                  </a:cubicBezTo>
                  <a:cubicBezTo>
                    <a:pt x="172482" y="704450"/>
                    <a:pt x="19050" y="551019"/>
                    <a:pt x="19050" y="361750"/>
                  </a:cubicBezTo>
                  <a:cubicBezTo>
                    <a:pt x="19265" y="172571"/>
                    <a:pt x="172571" y="19265"/>
                    <a:pt x="361750" y="19050"/>
                  </a:cubicBezTo>
                  <a:moveTo>
                    <a:pt x="361750" y="0"/>
                  </a:moveTo>
                  <a:cubicBezTo>
                    <a:pt x="161961" y="0"/>
                    <a:pt x="0" y="161961"/>
                    <a:pt x="0" y="361750"/>
                  </a:cubicBezTo>
                  <a:cubicBezTo>
                    <a:pt x="0" y="561539"/>
                    <a:pt x="161961" y="723500"/>
                    <a:pt x="361750" y="723500"/>
                  </a:cubicBezTo>
                  <a:cubicBezTo>
                    <a:pt x="561539" y="723500"/>
                    <a:pt x="723500" y="561539"/>
                    <a:pt x="723500" y="361750"/>
                  </a:cubicBezTo>
                  <a:cubicBezTo>
                    <a:pt x="723594" y="162056"/>
                    <a:pt x="561787" y="94"/>
                    <a:pt x="362093" y="0"/>
                  </a:cubicBezTo>
                  <a:cubicBezTo>
                    <a:pt x="361979" y="0"/>
                    <a:pt x="361864" y="0"/>
                    <a:pt x="361750" y="0"/>
                  </a:cubicBezTo>
                  <a:close/>
                </a:path>
              </a:pathLst>
            </a:custGeom>
            <a:grpFill/>
            <a:ln w="9525" cap="flat">
              <a:solidFill>
                <a:schemeClr val="bg2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B73ADC05-7467-4183-8889-CA6166046880}"/>
                </a:ext>
              </a:extLst>
            </p:cNvPr>
            <p:cNvSpPr/>
            <p:nvPr/>
          </p:nvSpPr>
          <p:spPr>
            <a:xfrm>
              <a:off x="2569822" y="1476575"/>
              <a:ext cx="166082" cy="318965"/>
            </a:xfrm>
            <a:custGeom>
              <a:avLst/>
              <a:gdLst>
                <a:gd name="connsiteX0" fmla="*/ 59369 w 166082"/>
                <a:gd name="connsiteY0" fmla="*/ 318849 h 318965"/>
                <a:gd name="connsiteX1" fmla="*/ 0 w 166082"/>
                <a:gd name="connsiteY1" fmla="*/ 307648 h 318965"/>
                <a:gd name="connsiteX2" fmla="*/ 0 w 166082"/>
                <a:gd name="connsiteY2" fmla="*/ 284197 h 318965"/>
                <a:gd name="connsiteX3" fmla="*/ 60512 w 166082"/>
                <a:gd name="connsiteY3" fmla="*/ 300952 h 318965"/>
                <a:gd name="connsiteX4" fmla="*/ 94688 w 166082"/>
                <a:gd name="connsiteY4" fmla="*/ 295399 h 318965"/>
                <a:gd name="connsiteX5" fmla="*/ 120968 w 166082"/>
                <a:gd name="connsiteY5" fmla="*/ 279502 h 318965"/>
                <a:gd name="connsiteX6" fmla="*/ 137731 w 166082"/>
                <a:gd name="connsiteY6" fmla="*/ 254670 h 318965"/>
                <a:gd name="connsiteX7" fmla="*/ 143551 w 166082"/>
                <a:gd name="connsiteY7" fmla="*/ 222837 h 318965"/>
                <a:gd name="connsiteX8" fmla="*/ 120691 w 166082"/>
                <a:gd name="connsiteY8" fmla="*/ 166497 h 318965"/>
                <a:gd name="connsiteX9" fmla="*/ 54674 w 166082"/>
                <a:gd name="connsiteY9" fmla="*/ 147171 h 318965"/>
                <a:gd name="connsiteX10" fmla="*/ 9573 w 166082"/>
                <a:gd name="connsiteY10" fmla="*/ 149542 h 318965"/>
                <a:gd name="connsiteX11" fmla="*/ 18964 w 166082"/>
                <a:gd name="connsiteY11" fmla="*/ 0 h 318965"/>
                <a:gd name="connsiteX12" fmla="*/ 152029 w 166082"/>
                <a:gd name="connsiteY12" fmla="*/ 0 h 318965"/>
                <a:gd name="connsiteX13" fmla="*/ 152029 w 166082"/>
                <a:gd name="connsiteY13" fmla="*/ 19240 h 318965"/>
                <a:gd name="connsiteX14" fmla="*/ 37052 w 166082"/>
                <a:gd name="connsiteY14" fmla="*/ 19240 h 318965"/>
                <a:gd name="connsiteX15" fmla="*/ 29899 w 166082"/>
                <a:gd name="connsiteY15" fmla="*/ 129978 h 318965"/>
                <a:gd name="connsiteX16" fmla="*/ 33709 w 166082"/>
                <a:gd name="connsiteY16" fmla="*/ 129692 h 318965"/>
                <a:gd name="connsiteX17" fmla="*/ 64284 w 166082"/>
                <a:gd name="connsiteY17" fmla="*/ 128368 h 318965"/>
                <a:gd name="connsiteX18" fmla="*/ 108204 w 166082"/>
                <a:gd name="connsiteY18" fmla="*/ 134788 h 318965"/>
                <a:gd name="connsiteX19" fmla="*/ 139941 w 166082"/>
                <a:gd name="connsiteY19" fmla="*/ 152991 h 318965"/>
                <a:gd name="connsiteX20" fmla="*/ 159401 w 166082"/>
                <a:gd name="connsiteY20" fmla="*/ 181670 h 318965"/>
                <a:gd name="connsiteX21" fmla="*/ 166068 w 166082"/>
                <a:gd name="connsiteY21" fmla="*/ 220408 h 318965"/>
                <a:gd name="connsiteX22" fmla="*/ 158925 w 166082"/>
                <a:gd name="connsiteY22" fmla="*/ 260709 h 318965"/>
                <a:gd name="connsiteX23" fmla="*/ 138303 w 166082"/>
                <a:gd name="connsiteY23" fmla="*/ 291665 h 318965"/>
                <a:gd name="connsiteX24" fmla="*/ 104880 w 166082"/>
                <a:gd name="connsiteY24" fmla="*/ 311668 h 318965"/>
                <a:gd name="connsiteX25" fmla="*/ 59369 w 166082"/>
                <a:gd name="connsiteY25" fmla="*/ 318849 h 318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66082" h="318965">
                  <a:moveTo>
                    <a:pt x="59369" y="318849"/>
                  </a:moveTo>
                  <a:cubicBezTo>
                    <a:pt x="38984" y="319700"/>
                    <a:pt x="18674" y="315868"/>
                    <a:pt x="0" y="307648"/>
                  </a:cubicBezTo>
                  <a:lnTo>
                    <a:pt x="0" y="284197"/>
                  </a:lnTo>
                  <a:cubicBezTo>
                    <a:pt x="18407" y="294864"/>
                    <a:pt x="39241" y="300632"/>
                    <a:pt x="60512" y="300952"/>
                  </a:cubicBezTo>
                  <a:cubicBezTo>
                    <a:pt x="72140" y="301101"/>
                    <a:pt x="83706" y="299223"/>
                    <a:pt x="94688" y="295399"/>
                  </a:cubicBezTo>
                  <a:cubicBezTo>
                    <a:pt x="104446" y="291961"/>
                    <a:pt x="113392" y="286549"/>
                    <a:pt x="120968" y="279502"/>
                  </a:cubicBezTo>
                  <a:cubicBezTo>
                    <a:pt x="128283" y="272531"/>
                    <a:pt x="134002" y="264061"/>
                    <a:pt x="137731" y="254670"/>
                  </a:cubicBezTo>
                  <a:cubicBezTo>
                    <a:pt x="141695" y="244531"/>
                    <a:pt x="143671" y="233724"/>
                    <a:pt x="143551" y="222837"/>
                  </a:cubicBezTo>
                  <a:cubicBezTo>
                    <a:pt x="144857" y="201564"/>
                    <a:pt x="136451" y="180845"/>
                    <a:pt x="120691" y="166497"/>
                  </a:cubicBezTo>
                  <a:cubicBezTo>
                    <a:pt x="105699" y="153676"/>
                    <a:pt x="83487" y="147171"/>
                    <a:pt x="54674" y="147171"/>
                  </a:cubicBezTo>
                  <a:cubicBezTo>
                    <a:pt x="44053" y="147171"/>
                    <a:pt x="28880" y="147961"/>
                    <a:pt x="9573" y="149542"/>
                  </a:cubicBezTo>
                  <a:lnTo>
                    <a:pt x="18964" y="0"/>
                  </a:lnTo>
                  <a:lnTo>
                    <a:pt x="152029" y="0"/>
                  </a:lnTo>
                  <a:lnTo>
                    <a:pt x="152029" y="19240"/>
                  </a:lnTo>
                  <a:lnTo>
                    <a:pt x="37052" y="19240"/>
                  </a:lnTo>
                  <a:lnTo>
                    <a:pt x="29899" y="129978"/>
                  </a:lnTo>
                  <a:lnTo>
                    <a:pt x="33709" y="129692"/>
                  </a:lnTo>
                  <a:cubicBezTo>
                    <a:pt x="46501" y="128816"/>
                    <a:pt x="56788" y="128368"/>
                    <a:pt x="64284" y="128368"/>
                  </a:cubicBezTo>
                  <a:cubicBezTo>
                    <a:pt x="79175" y="128120"/>
                    <a:pt x="94008" y="130288"/>
                    <a:pt x="108204" y="134788"/>
                  </a:cubicBezTo>
                  <a:cubicBezTo>
                    <a:pt x="119940" y="138569"/>
                    <a:pt x="130752" y="144770"/>
                    <a:pt x="139941" y="152991"/>
                  </a:cubicBezTo>
                  <a:cubicBezTo>
                    <a:pt x="148547" y="160927"/>
                    <a:pt x="155206" y="170741"/>
                    <a:pt x="159401" y="181670"/>
                  </a:cubicBezTo>
                  <a:cubicBezTo>
                    <a:pt x="164025" y="194053"/>
                    <a:pt x="166287" y="207193"/>
                    <a:pt x="166068" y="220408"/>
                  </a:cubicBezTo>
                  <a:cubicBezTo>
                    <a:pt x="166239" y="234171"/>
                    <a:pt x="163816" y="247843"/>
                    <a:pt x="158925" y="260709"/>
                  </a:cubicBezTo>
                  <a:cubicBezTo>
                    <a:pt x="154410" y="272418"/>
                    <a:pt x="147369" y="282988"/>
                    <a:pt x="138303" y="291665"/>
                  </a:cubicBezTo>
                  <a:cubicBezTo>
                    <a:pt x="128682" y="300595"/>
                    <a:pt x="117297" y="307409"/>
                    <a:pt x="104880" y="311668"/>
                  </a:cubicBezTo>
                  <a:cubicBezTo>
                    <a:pt x="90233" y="316650"/>
                    <a:pt x="74839" y="319080"/>
                    <a:pt x="59369" y="318849"/>
                  </a:cubicBezTo>
                  <a:close/>
                </a:path>
              </a:pathLst>
            </a:custGeom>
            <a:grpFill/>
            <a:ln w="9525" cap="flat">
              <a:solidFill>
                <a:schemeClr val="bg2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30" name="Graphic 21" descr="Badge 4 outline">
            <a:extLst>
              <a:ext uri="{FF2B5EF4-FFF2-40B4-BE49-F238E27FC236}">
                <a16:creationId xmlns:a16="http://schemas.microsoft.com/office/drawing/2014/main" id="{06C639A9-640D-4D75-B0CB-E848F08C9366}"/>
              </a:ext>
            </a:extLst>
          </p:cNvPr>
          <p:cNvGrpSpPr/>
          <p:nvPr/>
        </p:nvGrpSpPr>
        <p:grpSpPr>
          <a:xfrm>
            <a:off x="264048" y="2905921"/>
            <a:ext cx="418699" cy="420961"/>
            <a:chOff x="2439235" y="1429045"/>
            <a:chExt cx="723499" cy="723500"/>
          </a:xfrm>
          <a:solidFill>
            <a:schemeClr val="tx1"/>
          </a:solidFill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36B47908-26C6-4BE9-ADD2-5829995ED442}"/>
                </a:ext>
              </a:extLst>
            </p:cNvPr>
            <p:cNvSpPr/>
            <p:nvPr/>
          </p:nvSpPr>
          <p:spPr>
            <a:xfrm>
              <a:off x="2439235" y="1429045"/>
              <a:ext cx="723499" cy="723500"/>
            </a:xfrm>
            <a:custGeom>
              <a:avLst/>
              <a:gdLst>
                <a:gd name="connsiteX0" fmla="*/ 361750 w 723499"/>
                <a:gd name="connsiteY0" fmla="*/ 19050 h 723500"/>
                <a:gd name="connsiteX1" fmla="*/ 704450 w 723499"/>
                <a:gd name="connsiteY1" fmla="*/ 361750 h 723500"/>
                <a:gd name="connsiteX2" fmla="*/ 361750 w 723499"/>
                <a:gd name="connsiteY2" fmla="*/ 704450 h 723500"/>
                <a:gd name="connsiteX3" fmla="*/ 19050 w 723499"/>
                <a:gd name="connsiteY3" fmla="*/ 361750 h 723500"/>
                <a:gd name="connsiteX4" fmla="*/ 361750 w 723499"/>
                <a:gd name="connsiteY4" fmla="*/ 19050 h 723500"/>
                <a:gd name="connsiteX5" fmla="*/ 361750 w 723499"/>
                <a:gd name="connsiteY5" fmla="*/ 0 h 723500"/>
                <a:gd name="connsiteX6" fmla="*/ 0 w 723499"/>
                <a:gd name="connsiteY6" fmla="*/ 361750 h 723500"/>
                <a:gd name="connsiteX7" fmla="*/ 361750 w 723499"/>
                <a:gd name="connsiteY7" fmla="*/ 723500 h 723500"/>
                <a:gd name="connsiteX8" fmla="*/ 723500 w 723499"/>
                <a:gd name="connsiteY8" fmla="*/ 361750 h 723500"/>
                <a:gd name="connsiteX9" fmla="*/ 362093 w 723499"/>
                <a:gd name="connsiteY9" fmla="*/ 0 h 723500"/>
                <a:gd name="connsiteX10" fmla="*/ 361750 w 723499"/>
                <a:gd name="connsiteY10" fmla="*/ 0 h 72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3499" h="723500">
                  <a:moveTo>
                    <a:pt x="361750" y="19050"/>
                  </a:moveTo>
                  <a:cubicBezTo>
                    <a:pt x="551018" y="19050"/>
                    <a:pt x="704450" y="172482"/>
                    <a:pt x="704450" y="361750"/>
                  </a:cubicBezTo>
                  <a:cubicBezTo>
                    <a:pt x="704450" y="551019"/>
                    <a:pt x="551018" y="704450"/>
                    <a:pt x="361750" y="704450"/>
                  </a:cubicBezTo>
                  <a:cubicBezTo>
                    <a:pt x="172482" y="704450"/>
                    <a:pt x="19050" y="551019"/>
                    <a:pt x="19050" y="361750"/>
                  </a:cubicBezTo>
                  <a:cubicBezTo>
                    <a:pt x="19265" y="172571"/>
                    <a:pt x="172571" y="19265"/>
                    <a:pt x="361750" y="19050"/>
                  </a:cubicBezTo>
                  <a:moveTo>
                    <a:pt x="361750" y="0"/>
                  </a:moveTo>
                  <a:cubicBezTo>
                    <a:pt x="161961" y="0"/>
                    <a:pt x="0" y="161961"/>
                    <a:pt x="0" y="361750"/>
                  </a:cubicBezTo>
                  <a:cubicBezTo>
                    <a:pt x="0" y="561539"/>
                    <a:pt x="161961" y="723500"/>
                    <a:pt x="361750" y="723500"/>
                  </a:cubicBezTo>
                  <a:cubicBezTo>
                    <a:pt x="561539" y="723500"/>
                    <a:pt x="723500" y="561539"/>
                    <a:pt x="723500" y="361750"/>
                  </a:cubicBezTo>
                  <a:cubicBezTo>
                    <a:pt x="723594" y="162056"/>
                    <a:pt x="561787" y="94"/>
                    <a:pt x="362093" y="0"/>
                  </a:cubicBezTo>
                  <a:cubicBezTo>
                    <a:pt x="361979" y="0"/>
                    <a:pt x="361864" y="0"/>
                    <a:pt x="361750" y="0"/>
                  </a:cubicBezTo>
                  <a:close/>
                </a:path>
              </a:pathLst>
            </a:custGeom>
            <a:grpFill/>
            <a:ln w="9525" cap="flat">
              <a:solidFill>
                <a:schemeClr val="bg2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6F266512-B61A-4F26-9EB4-26D7A3F80F77}"/>
                </a:ext>
              </a:extLst>
            </p:cNvPr>
            <p:cNvSpPr/>
            <p:nvPr/>
          </p:nvSpPr>
          <p:spPr>
            <a:xfrm>
              <a:off x="2671168" y="1626594"/>
              <a:ext cx="223275" cy="313467"/>
            </a:xfrm>
            <a:custGeom>
              <a:avLst/>
              <a:gdLst>
                <a:gd name="connsiteX0" fmla="*/ 151581 w 223275"/>
                <a:gd name="connsiteY0" fmla="*/ 313468 h 313467"/>
                <a:gd name="connsiteX1" fmla="*/ 151581 w 223275"/>
                <a:gd name="connsiteY1" fmla="*/ 234001 h 313467"/>
                <a:gd name="connsiteX2" fmla="*/ 0 w 223275"/>
                <a:gd name="connsiteY2" fmla="*/ 234001 h 313467"/>
                <a:gd name="connsiteX3" fmla="*/ 0 w 223275"/>
                <a:gd name="connsiteY3" fmla="*/ 212331 h 313467"/>
                <a:gd name="connsiteX4" fmla="*/ 42253 w 223275"/>
                <a:gd name="connsiteY4" fmla="*/ 162049 h 313467"/>
                <a:gd name="connsiteX5" fmla="*/ 84001 w 223275"/>
                <a:gd name="connsiteY5" fmla="*/ 106299 h 313467"/>
                <a:gd name="connsiteX6" fmla="*/ 120739 w 223275"/>
                <a:gd name="connsiteY6" fmla="*/ 50302 h 313467"/>
                <a:gd name="connsiteX7" fmla="*/ 148133 w 223275"/>
                <a:gd name="connsiteY7" fmla="*/ 0 h 313467"/>
                <a:gd name="connsiteX8" fmla="*/ 173269 w 223275"/>
                <a:gd name="connsiteY8" fmla="*/ 0 h 313467"/>
                <a:gd name="connsiteX9" fmla="*/ 173269 w 223275"/>
                <a:gd name="connsiteY9" fmla="*/ 214760 h 313467"/>
                <a:gd name="connsiteX10" fmla="*/ 223276 w 223275"/>
                <a:gd name="connsiteY10" fmla="*/ 214760 h 313467"/>
                <a:gd name="connsiteX11" fmla="*/ 223276 w 223275"/>
                <a:gd name="connsiteY11" fmla="*/ 234001 h 313467"/>
                <a:gd name="connsiteX12" fmla="*/ 173269 w 223275"/>
                <a:gd name="connsiteY12" fmla="*/ 234001 h 313467"/>
                <a:gd name="connsiteX13" fmla="*/ 173269 w 223275"/>
                <a:gd name="connsiteY13" fmla="*/ 313468 h 313467"/>
                <a:gd name="connsiteX14" fmla="*/ 145361 w 223275"/>
                <a:gd name="connsiteY14" fmla="*/ 40777 h 313467"/>
                <a:gd name="connsiteX15" fmla="*/ 112652 w 223275"/>
                <a:gd name="connsiteY15" fmla="*/ 93850 h 313467"/>
                <a:gd name="connsiteX16" fmla="*/ 81143 w 223275"/>
                <a:gd name="connsiteY16" fmla="*/ 139494 h 313467"/>
                <a:gd name="connsiteX17" fmla="*/ 51997 w 223275"/>
                <a:gd name="connsiteY17" fmla="*/ 177870 h 313467"/>
                <a:gd name="connsiteX18" fmla="*/ 26460 w 223275"/>
                <a:gd name="connsiteY18" fmla="*/ 209302 h 313467"/>
                <a:gd name="connsiteX19" fmla="*/ 21984 w 223275"/>
                <a:gd name="connsiteY19" fmla="*/ 214732 h 313467"/>
                <a:gd name="connsiteX20" fmla="*/ 21984 w 223275"/>
                <a:gd name="connsiteY20" fmla="*/ 214732 h 313467"/>
                <a:gd name="connsiteX21" fmla="*/ 151581 w 223275"/>
                <a:gd name="connsiteY21" fmla="*/ 214732 h 313467"/>
                <a:gd name="connsiteX22" fmla="*/ 151581 w 223275"/>
                <a:gd name="connsiteY22" fmla="*/ 30042 h 313467"/>
                <a:gd name="connsiteX23" fmla="*/ 151581 w 223275"/>
                <a:gd name="connsiteY23" fmla="*/ 30042 h 313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23275" h="313467">
                  <a:moveTo>
                    <a:pt x="151581" y="313468"/>
                  </a:moveTo>
                  <a:lnTo>
                    <a:pt x="151581" y="234001"/>
                  </a:lnTo>
                  <a:lnTo>
                    <a:pt x="0" y="234001"/>
                  </a:lnTo>
                  <a:lnTo>
                    <a:pt x="0" y="212331"/>
                  </a:lnTo>
                  <a:cubicBezTo>
                    <a:pt x="13697" y="197091"/>
                    <a:pt x="27984" y="179946"/>
                    <a:pt x="42253" y="162049"/>
                  </a:cubicBezTo>
                  <a:cubicBezTo>
                    <a:pt x="56712" y="143885"/>
                    <a:pt x="70761" y="125120"/>
                    <a:pt x="84001" y="106299"/>
                  </a:cubicBezTo>
                  <a:cubicBezTo>
                    <a:pt x="97241" y="87478"/>
                    <a:pt x="109604" y="68637"/>
                    <a:pt x="120739" y="50302"/>
                  </a:cubicBezTo>
                  <a:cubicBezTo>
                    <a:pt x="130723" y="34013"/>
                    <a:pt x="139866" y="17224"/>
                    <a:pt x="148133" y="0"/>
                  </a:cubicBezTo>
                  <a:lnTo>
                    <a:pt x="173269" y="0"/>
                  </a:lnTo>
                  <a:lnTo>
                    <a:pt x="173269" y="214760"/>
                  </a:lnTo>
                  <a:lnTo>
                    <a:pt x="223276" y="214760"/>
                  </a:lnTo>
                  <a:lnTo>
                    <a:pt x="223276" y="234001"/>
                  </a:lnTo>
                  <a:lnTo>
                    <a:pt x="173269" y="234001"/>
                  </a:lnTo>
                  <a:lnTo>
                    <a:pt x="173269" y="313468"/>
                  </a:lnTo>
                  <a:close/>
                  <a:moveTo>
                    <a:pt x="145361" y="40777"/>
                  </a:moveTo>
                  <a:cubicBezTo>
                    <a:pt x="134464" y="59617"/>
                    <a:pt x="123454" y="77476"/>
                    <a:pt x="112652" y="93850"/>
                  </a:cubicBezTo>
                  <a:cubicBezTo>
                    <a:pt x="101851" y="110223"/>
                    <a:pt x="91278" y="125511"/>
                    <a:pt x="81143" y="139494"/>
                  </a:cubicBezTo>
                  <a:cubicBezTo>
                    <a:pt x="71009" y="153476"/>
                    <a:pt x="61208" y="166373"/>
                    <a:pt x="51997" y="177870"/>
                  </a:cubicBezTo>
                  <a:cubicBezTo>
                    <a:pt x="42786" y="189367"/>
                    <a:pt x="34195" y="199939"/>
                    <a:pt x="26460" y="209302"/>
                  </a:cubicBezTo>
                  <a:lnTo>
                    <a:pt x="21984" y="214732"/>
                  </a:lnTo>
                  <a:lnTo>
                    <a:pt x="21984" y="214732"/>
                  </a:lnTo>
                  <a:lnTo>
                    <a:pt x="151581" y="214732"/>
                  </a:lnTo>
                  <a:lnTo>
                    <a:pt x="151581" y="30042"/>
                  </a:lnTo>
                  <a:lnTo>
                    <a:pt x="151581" y="30042"/>
                  </a:lnTo>
                  <a:close/>
                </a:path>
              </a:pathLst>
            </a:custGeom>
            <a:grpFill/>
            <a:ln w="9525" cap="flat">
              <a:solidFill>
                <a:schemeClr val="bg2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36" name="Graphic 25" descr="Badge outline">
            <a:extLst>
              <a:ext uri="{FF2B5EF4-FFF2-40B4-BE49-F238E27FC236}">
                <a16:creationId xmlns:a16="http://schemas.microsoft.com/office/drawing/2014/main" id="{6C4041AD-F2A7-446A-BADA-18A77169FFEA}"/>
              </a:ext>
            </a:extLst>
          </p:cNvPr>
          <p:cNvGrpSpPr/>
          <p:nvPr/>
        </p:nvGrpSpPr>
        <p:grpSpPr>
          <a:xfrm>
            <a:off x="2337505" y="1103309"/>
            <a:ext cx="418699" cy="400491"/>
            <a:chOff x="2739235" y="1729045"/>
            <a:chExt cx="723499" cy="723500"/>
          </a:xfrm>
          <a:solidFill>
            <a:srgbClr val="43B02A"/>
          </a:solidFill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4C71769C-A417-406F-8965-571F26AA6F8D}"/>
                </a:ext>
              </a:extLst>
            </p:cNvPr>
            <p:cNvSpPr/>
            <p:nvPr/>
          </p:nvSpPr>
          <p:spPr>
            <a:xfrm>
              <a:off x="2739235" y="1729045"/>
              <a:ext cx="723499" cy="723500"/>
            </a:xfrm>
            <a:custGeom>
              <a:avLst/>
              <a:gdLst>
                <a:gd name="connsiteX0" fmla="*/ 361750 w 723499"/>
                <a:gd name="connsiteY0" fmla="*/ 19050 h 723500"/>
                <a:gd name="connsiteX1" fmla="*/ 704450 w 723499"/>
                <a:gd name="connsiteY1" fmla="*/ 361750 h 723500"/>
                <a:gd name="connsiteX2" fmla="*/ 361750 w 723499"/>
                <a:gd name="connsiteY2" fmla="*/ 704450 h 723500"/>
                <a:gd name="connsiteX3" fmla="*/ 19050 w 723499"/>
                <a:gd name="connsiteY3" fmla="*/ 361750 h 723500"/>
                <a:gd name="connsiteX4" fmla="*/ 361750 w 723499"/>
                <a:gd name="connsiteY4" fmla="*/ 19050 h 723500"/>
                <a:gd name="connsiteX5" fmla="*/ 361750 w 723499"/>
                <a:gd name="connsiteY5" fmla="*/ 0 h 723500"/>
                <a:gd name="connsiteX6" fmla="*/ 0 w 723499"/>
                <a:gd name="connsiteY6" fmla="*/ 361750 h 723500"/>
                <a:gd name="connsiteX7" fmla="*/ 361750 w 723499"/>
                <a:gd name="connsiteY7" fmla="*/ 723500 h 723500"/>
                <a:gd name="connsiteX8" fmla="*/ 723500 w 723499"/>
                <a:gd name="connsiteY8" fmla="*/ 361750 h 723500"/>
                <a:gd name="connsiteX9" fmla="*/ 362093 w 723499"/>
                <a:gd name="connsiteY9" fmla="*/ 0 h 723500"/>
                <a:gd name="connsiteX10" fmla="*/ 361750 w 723499"/>
                <a:gd name="connsiteY10" fmla="*/ 0 h 72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3499" h="723500">
                  <a:moveTo>
                    <a:pt x="361750" y="19050"/>
                  </a:moveTo>
                  <a:cubicBezTo>
                    <a:pt x="551018" y="19050"/>
                    <a:pt x="704450" y="172482"/>
                    <a:pt x="704450" y="361750"/>
                  </a:cubicBezTo>
                  <a:cubicBezTo>
                    <a:pt x="704450" y="551019"/>
                    <a:pt x="551018" y="704450"/>
                    <a:pt x="361750" y="704450"/>
                  </a:cubicBezTo>
                  <a:cubicBezTo>
                    <a:pt x="172482" y="704450"/>
                    <a:pt x="19050" y="551019"/>
                    <a:pt x="19050" y="361750"/>
                  </a:cubicBezTo>
                  <a:cubicBezTo>
                    <a:pt x="19265" y="172571"/>
                    <a:pt x="172571" y="19265"/>
                    <a:pt x="361750" y="19050"/>
                  </a:cubicBezTo>
                  <a:moveTo>
                    <a:pt x="361750" y="0"/>
                  </a:moveTo>
                  <a:cubicBezTo>
                    <a:pt x="161961" y="0"/>
                    <a:pt x="0" y="161961"/>
                    <a:pt x="0" y="361750"/>
                  </a:cubicBezTo>
                  <a:cubicBezTo>
                    <a:pt x="0" y="561539"/>
                    <a:pt x="161961" y="723500"/>
                    <a:pt x="361750" y="723500"/>
                  </a:cubicBezTo>
                  <a:cubicBezTo>
                    <a:pt x="561539" y="723500"/>
                    <a:pt x="723500" y="561539"/>
                    <a:pt x="723500" y="361750"/>
                  </a:cubicBezTo>
                  <a:cubicBezTo>
                    <a:pt x="723594" y="162056"/>
                    <a:pt x="561787" y="94"/>
                    <a:pt x="362093" y="0"/>
                  </a:cubicBezTo>
                  <a:cubicBezTo>
                    <a:pt x="361979" y="0"/>
                    <a:pt x="361864" y="0"/>
                    <a:pt x="361750" y="0"/>
                  </a:cubicBezTo>
                  <a:close/>
                </a:path>
              </a:pathLst>
            </a:custGeom>
            <a:grpFill/>
            <a:ln w="9525" cap="flat">
              <a:solidFill>
                <a:schemeClr val="bg2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srgbClr val="43B02A"/>
                </a:solidFill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73E4CFDC-E750-4401-99ED-4B6CFC78A08B}"/>
                </a:ext>
              </a:extLst>
            </p:cNvPr>
            <p:cNvSpPr/>
            <p:nvPr/>
          </p:nvSpPr>
          <p:spPr>
            <a:xfrm>
              <a:off x="3006827" y="1921256"/>
              <a:ext cx="182883" cy="318873"/>
            </a:xfrm>
            <a:custGeom>
              <a:avLst/>
              <a:gdLst>
                <a:gd name="connsiteX0" fmla="*/ 22 w 182883"/>
                <a:gd name="connsiteY0" fmla="*/ 318805 h 318872"/>
                <a:gd name="connsiteX1" fmla="*/ 22 w 182883"/>
                <a:gd name="connsiteY1" fmla="*/ 306737 h 318872"/>
                <a:gd name="connsiteX2" fmla="*/ 4889 w 182883"/>
                <a:gd name="connsiteY2" fmla="*/ 270542 h 318872"/>
                <a:gd name="connsiteX3" fmla="*/ 20082 w 182883"/>
                <a:gd name="connsiteY3" fmla="*/ 242129 h 318872"/>
                <a:gd name="connsiteX4" fmla="*/ 47009 w 182883"/>
                <a:gd name="connsiteY4" fmla="*/ 215307 h 318872"/>
                <a:gd name="connsiteX5" fmla="*/ 87062 w 182883"/>
                <a:gd name="connsiteY5" fmla="*/ 184827 h 318872"/>
                <a:gd name="connsiteX6" fmla="*/ 115427 w 182883"/>
                <a:gd name="connsiteY6" fmla="*/ 162195 h 318872"/>
                <a:gd name="connsiteX7" fmla="*/ 136468 w 182883"/>
                <a:gd name="connsiteY7" fmla="*/ 139335 h 318872"/>
                <a:gd name="connsiteX8" fmla="*/ 149431 w 182883"/>
                <a:gd name="connsiteY8" fmla="*/ 113980 h 318872"/>
                <a:gd name="connsiteX9" fmla="*/ 153841 w 182883"/>
                <a:gd name="connsiteY9" fmla="*/ 84147 h 318872"/>
                <a:gd name="connsiteX10" fmla="*/ 149031 w 182883"/>
                <a:gd name="connsiteY10" fmla="*/ 56030 h 318872"/>
                <a:gd name="connsiteX11" fmla="*/ 114313 w 182883"/>
                <a:gd name="connsiteY11" fmla="*/ 22502 h 318872"/>
                <a:gd name="connsiteX12" fmla="*/ 87547 w 182883"/>
                <a:gd name="connsiteY12" fmla="*/ 18311 h 318872"/>
                <a:gd name="connsiteX13" fmla="*/ 44837 w 182883"/>
                <a:gd name="connsiteY13" fmla="*/ 28788 h 318872"/>
                <a:gd name="connsiteX14" fmla="*/ 12528 w 182883"/>
                <a:gd name="connsiteY14" fmla="*/ 51210 h 318872"/>
                <a:gd name="connsiteX15" fmla="*/ 12528 w 182883"/>
                <a:gd name="connsiteY15" fmla="*/ 28340 h 318872"/>
                <a:gd name="connsiteX16" fmla="*/ 47485 w 182883"/>
                <a:gd name="connsiteY16" fmla="*/ 7814 h 318872"/>
                <a:gd name="connsiteX17" fmla="*/ 91567 w 182883"/>
                <a:gd name="connsiteY17" fmla="*/ 13 h 318872"/>
                <a:gd name="connsiteX18" fmla="*/ 98873 w 182883"/>
                <a:gd name="connsiteY18" fmla="*/ 442 h 318872"/>
                <a:gd name="connsiteX19" fmla="*/ 106045 w 182883"/>
                <a:gd name="connsiteY19" fmla="*/ 1756 h 318872"/>
                <a:gd name="connsiteX20" fmla="*/ 135087 w 182883"/>
                <a:gd name="connsiteY20" fmla="*/ 9833 h 318872"/>
                <a:gd name="connsiteX21" fmla="*/ 157194 w 182883"/>
                <a:gd name="connsiteY21" fmla="*/ 26169 h 318872"/>
                <a:gd name="connsiteX22" fmla="*/ 171367 w 182883"/>
                <a:gd name="connsiteY22" fmla="*/ 49981 h 318872"/>
                <a:gd name="connsiteX23" fmla="*/ 176416 w 182883"/>
                <a:gd name="connsiteY23" fmla="*/ 80871 h 318872"/>
                <a:gd name="connsiteX24" fmla="*/ 171224 w 182883"/>
                <a:gd name="connsiteY24" fmla="*/ 116666 h 318872"/>
                <a:gd name="connsiteX25" fmla="*/ 156394 w 182883"/>
                <a:gd name="connsiteY25" fmla="*/ 145784 h 318872"/>
                <a:gd name="connsiteX26" fmla="*/ 133020 w 182883"/>
                <a:gd name="connsiteY26" fmla="*/ 171120 h 318872"/>
                <a:gd name="connsiteX27" fmla="*/ 102121 w 182883"/>
                <a:gd name="connsiteY27" fmla="*/ 195371 h 318872"/>
                <a:gd name="connsiteX28" fmla="*/ 69107 w 182883"/>
                <a:gd name="connsiteY28" fmla="*/ 219879 h 318872"/>
                <a:gd name="connsiteX29" fmla="*/ 45942 w 182883"/>
                <a:gd name="connsiteY29" fmla="*/ 240434 h 318872"/>
                <a:gd name="connsiteX30" fmla="*/ 31655 w 182883"/>
                <a:gd name="connsiteY30" fmla="*/ 260436 h 318872"/>
                <a:gd name="connsiteX31" fmla="*/ 24673 w 182883"/>
                <a:gd name="connsiteY31" fmla="*/ 282401 h 318872"/>
                <a:gd name="connsiteX32" fmla="*/ 23854 w 182883"/>
                <a:gd name="connsiteY32" fmla="*/ 289221 h 318872"/>
                <a:gd name="connsiteX33" fmla="*/ 23501 w 182883"/>
                <a:gd name="connsiteY33" fmla="*/ 296498 h 318872"/>
                <a:gd name="connsiteX34" fmla="*/ 23501 w 182883"/>
                <a:gd name="connsiteY34" fmla="*/ 299822 h 318872"/>
                <a:gd name="connsiteX35" fmla="*/ 182883 w 182883"/>
                <a:gd name="connsiteY35" fmla="*/ 299822 h 318872"/>
                <a:gd name="connsiteX36" fmla="*/ 182883 w 182883"/>
                <a:gd name="connsiteY36" fmla="*/ 318872 h 318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82883" h="318872">
                  <a:moveTo>
                    <a:pt x="22" y="318805"/>
                  </a:moveTo>
                  <a:lnTo>
                    <a:pt x="22" y="306737"/>
                  </a:lnTo>
                  <a:cubicBezTo>
                    <a:pt x="-213" y="294495"/>
                    <a:pt x="1428" y="282287"/>
                    <a:pt x="4889" y="270542"/>
                  </a:cubicBezTo>
                  <a:cubicBezTo>
                    <a:pt x="8222" y="260243"/>
                    <a:pt x="13367" y="250621"/>
                    <a:pt x="20082" y="242129"/>
                  </a:cubicBezTo>
                  <a:cubicBezTo>
                    <a:pt x="28032" y="232215"/>
                    <a:pt x="37064" y="223219"/>
                    <a:pt x="47009" y="215307"/>
                  </a:cubicBezTo>
                  <a:cubicBezTo>
                    <a:pt x="58020" y="206353"/>
                    <a:pt x="71498" y="196104"/>
                    <a:pt x="87062" y="184827"/>
                  </a:cubicBezTo>
                  <a:cubicBezTo>
                    <a:pt x="97634" y="177073"/>
                    <a:pt x="107178" y="169463"/>
                    <a:pt x="115427" y="162195"/>
                  </a:cubicBezTo>
                  <a:cubicBezTo>
                    <a:pt x="123270" y="155383"/>
                    <a:pt x="130328" y="147715"/>
                    <a:pt x="136468" y="139335"/>
                  </a:cubicBezTo>
                  <a:cubicBezTo>
                    <a:pt x="142061" y="131597"/>
                    <a:pt x="146434" y="123046"/>
                    <a:pt x="149431" y="113980"/>
                  </a:cubicBezTo>
                  <a:cubicBezTo>
                    <a:pt x="152466" y="104331"/>
                    <a:pt x="153954" y="94262"/>
                    <a:pt x="153841" y="84147"/>
                  </a:cubicBezTo>
                  <a:cubicBezTo>
                    <a:pt x="153998" y="74558"/>
                    <a:pt x="152367" y="65022"/>
                    <a:pt x="149031" y="56030"/>
                  </a:cubicBezTo>
                  <a:cubicBezTo>
                    <a:pt x="143180" y="40142"/>
                    <a:pt x="130395" y="27795"/>
                    <a:pt x="114313" y="22502"/>
                  </a:cubicBezTo>
                  <a:cubicBezTo>
                    <a:pt x="105685" y="19629"/>
                    <a:pt x="96640" y="18213"/>
                    <a:pt x="87547" y="18311"/>
                  </a:cubicBezTo>
                  <a:cubicBezTo>
                    <a:pt x="72676" y="18327"/>
                    <a:pt x="58027" y="21921"/>
                    <a:pt x="44837" y="28788"/>
                  </a:cubicBezTo>
                  <a:cubicBezTo>
                    <a:pt x="33162" y="34864"/>
                    <a:pt x="22305" y="42398"/>
                    <a:pt x="12528" y="51210"/>
                  </a:cubicBezTo>
                  <a:lnTo>
                    <a:pt x="12528" y="28340"/>
                  </a:lnTo>
                  <a:cubicBezTo>
                    <a:pt x="23120" y="19834"/>
                    <a:pt x="34896" y="12919"/>
                    <a:pt x="47485" y="7814"/>
                  </a:cubicBezTo>
                  <a:cubicBezTo>
                    <a:pt x="61550" y="2437"/>
                    <a:pt x="76511" y="-211"/>
                    <a:pt x="91567" y="13"/>
                  </a:cubicBezTo>
                  <a:cubicBezTo>
                    <a:pt x="94008" y="7"/>
                    <a:pt x="96448" y="150"/>
                    <a:pt x="98873" y="442"/>
                  </a:cubicBezTo>
                  <a:cubicBezTo>
                    <a:pt x="101287" y="741"/>
                    <a:pt x="103682" y="1180"/>
                    <a:pt x="106045" y="1756"/>
                  </a:cubicBezTo>
                  <a:cubicBezTo>
                    <a:pt x="116119" y="2753"/>
                    <a:pt x="125945" y="5486"/>
                    <a:pt x="135087" y="9833"/>
                  </a:cubicBezTo>
                  <a:cubicBezTo>
                    <a:pt x="143419" y="13837"/>
                    <a:pt x="150920" y="19379"/>
                    <a:pt x="157194" y="26169"/>
                  </a:cubicBezTo>
                  <a:cubicBezTo>
                    <a:pt x="163443" y="33093"/>
                    <a:pt x="168259" y="41187"/>
                    <a:pt x="171367" y="49981"/>
                  </a:cubicBezTo>
                  <a:cubicBezTo>
                    <a:pt x="174840" y="59904"/>
                    <a:pt x="176549" y="70358"/>
                    <a:pt x="176416" y="80871"/>
                  </a:cubicBezTo>
                  <a:cubicBezTo>
                    <a:pt x="176586" y="93002"/>
                    <a:pt x="174834" y="105083"/>
                    <a:pt x="171224" y="116666"/>
                  </a:cubicBezTo>
                  <a:cubicBezTo>
                    <a:pt x="167815" y="127079"/>
                    <a:pt x="162811" y="136902"/>
                    <a:pt x="156394" y="145784"/>
                  </a:cubicBezTo>
                  <a:cubicBezTo>
                    <a:pt x="149586" y="155086"/>
                    <a:pt x="141744" y="163585"/>
                    <a:pt x="133020" y="171120"/>
                  </a:cubicBezTo>
                  <a:cubicBezTo>
                    <a:pt x="123847" y="179121"/>
                    <a:pt x="113455" y="187313"/>
                    <a:pt x="102121" y="195371"/>
                  </a:cubicBezTo>
                  <a:cubicBezTo>
                    <a:pt x="89357" y="204562"/>
                    <a:pt x="78251" y="212821"/>
                    <a:pt x="69107" y="219879"/>
                  </a:cubicBezTo>
                  <a:cubicBezTo>
                    <a:pt x="60867" y="226122"/>
                    <a:pt x="53122" y="232995"/>
                    <a:pt x="45942" y="240434"/>
                  </a:cubicBezTo>
                  <a:cubicBezTo>
                    <a:pt x="40205" y="246349"/>
                    <a:pt x="35389" y="253091"/>
                    <a:pt x="31655" y="260436"/>
                  </a:cubicBezTo>
                  <a:cubicBezTo>
                    <a:pt x="28282" y="267384"/>
                    <a:pt x="25930" y="274781"/>
                    <a:pt x="24673" y="282401"/>
                  </a:cubicBezTo>
                  <a:cubicBezTo>
                    <a:pt x="24320" y="284782"/>
                    <a:pt x="24111" y="286887"/>
                    <a:pt x="23854" y="289221"/>
                  </a:cubicBezTo>
                  <a:cubicBezTo>
                    <a:pt x="23611" y="291639"/>
                    <a:pt x="23493" y="294068"/>
                    <a:pt x="23501" y="296498"/>
                  </a:cubicBezTo>
                  <a:lnTo>
                    <a:pt x="23501" y="299822"/>
                  </a:lnTo>
                  <a:lnTo>
                    <a:pt x="182883" y="299822"/>
                  </a:lnTo>
                  <a:lnTo>
                    <a:pt x="182883" y="318872"/>
                  </a:lnTo>
                  <a:close/>
                </a:path>
              </a:pathLst>
            </a:custGeom>
            <a:grpFill/>
            <a:ln w="9525" cap="flat">
              <a:solidFill>
                <a:schemeClr val="bg2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srgbClr val="43B02A"/>
                </a:solidFill>
              </a:endParaRPr>
            </a:p>
          </p:txBody>
        </p:sp>
      </p:grpSp>
      <p:grpSp>
        <p:nvGrpSpPr>
          <p:cNvPr id="54" name="Graphic 44" descr="Badge 6 outline">
            <a:extLst>
              <a:ext uri="{FF2B5EF4-FFF2-40B4-BE49-F238E27FC236}">
                <a16:creationId xmlns:a16="http://schemas.microsoft.com/office/drawing/2014/main" id="{5D6628E5-A359-4681-8EA1-47ED7C20FF67}"/>
              </a:ext>
            </a:extLst>
          </p:cNvPr>
          <p:cNvGrpSpPr/>
          <p:nvPr/>
        </p:nvGrpSpPr>
        <p:grpSpPr>
          <a:xfrm>
            <a:off x="581025" y="4868350"/>
            <a:ext cx="416597" cy="417638"/>
            <a:chOff x="4509840" y="3367049"/>
            <a:chExt cx="724109" cy="724109"/>
          </a:xfrm>
          <a:solidFill>
            <a:schemeClr val="tx1"/>
          </a:solidFill>
        </p:grpSpPr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E7F894AE-E395-4A28-BA91-96ADCF30ADFA}"/>
                </a:ext>
              </a:extLst>
            </p:cNvPr>
            <p:cNvSpPr/>
            <p:nvPr/>
          </p:nvSpPr>
          <p:spPr>
            <a:xfrm>
              <a:off x="4509840" y="3367049"/>
              <a:ext cx="724109" cy="724109"/>
            </a:xfrm>
            <a:custGeom>
              <a:avLst/>
              <a:gdLst>
                <a:gd name="connsiteX0" fmla="*/ 362160 w 724109"/>
                <a:gd name="connsiteY0" fmla="*/ 19050 h 724109"/>
                <a:gd name="connsiteX1" fmla="*/ 705269 w 724109"/>
                <a:gd name="connsiteY1" fmla="*/ 361950 h 724109"/>
                <a:gd name="connsiteX2" fmla="*/ 362369 w 724109"/>
                <a:gd name="connsiteY2" fmla="*/ 705060 h 724109"/>
                <a:gd name="connsiteX3" fmla="*/ 19260 w 724109"/>
                <a:gd name="connsiteY3" fmla="*/ 362160 h 724109"/>
                <a:gd name="connsiteX4" fmla="*/ 19260 w 724109"/>
                <a:gd name="connsiteY4" fmla="*/ 362045 h 724109"/>
                <a:gd name="connsiteX5" fmla="*/ 362160 w 724109"/>
                <a:gd name="connsiteY5" fmla="*/ 19050 h 724109"/>
                <a:gd name="connsiteX6" fmla="*/ 362160 w 724109"/>
                <a:gd name="connsiteY6" fmla="*/ 0 h 724109"/>
                <a:gd name="connsiteX7" fmla="*/ 0 w 724109"/>
                <a:gd name="connsiteY7" fmla="*/ 361950 h 724109"/>
                <a:gd name="connsiteX8" fmla="*/ 361950 w 724109"/>
                <a:gd name="connsiteY8" fmla="*/ 724110 h 724109"/>
                <a:gd name="connsiteX9" fmla="*/ 724110 w 724109"/>
                <a:gd name="connsiteY9" fmla="*/ 362160 h 724109"/>
                <a:gd name="connsiteX10" fmla="*/ 724110 w 724109"/>
                <a:gd name="connsiteY10" fmla="*/ 362045 h 724109"/>
                <a:gd name="connsiteX11" fmla="*/ 362445 w 724109"/>
                <a:gd name="connsiteY11" fmla="*/ 0 h 724109"/>
                <a:gd name="connsiteX12" fmla="*/ 362160 w 724109"/>
                <a:gd name="connsiteY12" fmla="*/ 0 h 724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4109" h="724109">
                  <a:moveTo>
                    <a:pt x="362160" y="19050"/>
                  </a:moveTo>
                  <a:cubicBezTo>
                    <a:pt x="551596" y="18992"/>
                    <a:pt x="705211" y="172514"/>
                    <a:pt x="705269" y="361950"/>
                  </a:cubicBezTo>
                  <a:cubicBezTo>
                    <a:pt x="705327" y="551386"/>
                    <a:pt x="551805" y="705001"/>
                    <a:pt x="362369" y="705060"/>
                  </a:cubicBezTo>
                  <a:cubicBezTo>
                    <a:pt x="172933" y="705118"/>
                    <a:pt x="19318" y="551596"/>
                    <a:pt x="19260" y="362160"/>
                  </a:cubicBezTo>
                  <a:cubicBezTo>
                    <a:pt x="19260" y="362121"/>
                    <a:pt x="19260" y="362083"/>
                    <a:pt x="19260" y="362045"/>
                  </a:cubicBezTo>
                  <a:cubicBezTo>
                    <a:pt x="19448" y="172729"/>
                    <a:pt x="172844" y="19292"/>
                    <a:pt x="362160" y="19050"/>
                  </a:cubicBezTo>
                  <a:moveTo>
                    <a:pt x="362160" y="0"/>
                  </a:moveTo>
                  <a:cubicBezTo>
                    <a:pt x="162202" y="-58"/>
                    <a:pt x="58" y="161993"/>
                    <a:pt x="0" y="361950"/>
                  </a:cubicBezTo>
                  <a:cubicBezTo>
                    <a:pt x="-58" y="561907"/>
                    <a:pt x="161993" y="724051"/>
                    <a:pt x="361950" y="724110"/>
                  </a:cubicBezTo>
                  <a:cubicBezTo>
                    <a:pt x="561907" y="724168"/>
                    <a:pt x="724051" y="562117"/>
                    <a:pt x="724110" y="362160"/>
                  </a:cubicBezTo>
                  <a:cubicBezTo>
                    <a:pt x="724110" y="362121"/>
                    <a:pt x="724110" y="362083"/>
                    <a:pt x="724110" y="362045"/>
                  </a:cubicBezTo>
                  <a:cubicBezTo>
                    <a:pt x="724214" y="162198"/>
                    <a:pt x="562292" y="105"/>
                    <a:pt x="362445" y="0"/>
                  </a:cubicBezTo>
                  <a:cubicBezTo>
                    <a:pt x="362350" y="0"/>
                    <a:pt x="362255" y="0"/>
                    <a:pt x="362160" y="0"/>
                  </a:cubicBezTo>
                  <a:close/>
                </a:path>
              </a:pathLst>
            </a:custGeom>
            <a:grpFill/>
            <a:ln w="9525" cap="flat">
              <a:solidFill>
                <a:schemeClr val="bg2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B39365ED-9800-435B-AD80-04B27333C5E4}"/>
                </a:ext>
              </a:extLst>
            </p:cNvPr>
            <p:cNvSpPr/>
            <p:nvPr/>
          </p:nvSpPr>
          <p:spPr>
            <a:xfrm>
              <a:off x="4771445" y="3559202"/>
              <a:ext cx="189610" cy="324482"/>
            </a:xfrm>
            <a:custGeom>
              <a:avLst/>
              <a:gdLst>
                <a:gd name="connsiteX0" fmla="*/ 94916 w 189610"/>
                <a:gd name="connsiteY0" fmla="*/ 324446 h 324482"/>
                <a:gd name="connsiteX1" fmla="*/ 25460 w 189610"/>
                <a:gd name="connsiteY1" fmla="*/ 287746 h 324482"/>
                <a:gd name="connsiteX2" fmla="*/ 6629 w 189610"/>
                <a:gd name="connsiteY2" fmla="*/ 242826 h 324482"/>
                <a:gd name="connsiteX3" fmla="*/ 18 w 189610"/>
                <a:gd name="connsiteY3" fmla="*/ 181552 h 324482"/>
                <a:gd name="connsiteX4" fmla="*/ 8734 w 189610"/>
                <a:gd name="connsiteY4" fmla="*/ 106495 h 324482"/>
                <a:gd name="connsiteX5" fmla="*/ 33603 w 189610"/>
                <a:gd name="connsiteY5" fmla="*/ 49154 h 324482"/>
                <a:gd name="connsiteX6" fmla="*/ 72551 w 189610"/>
                <a:gd name="connsiteY6" fmla="*/ 12788 h 324482"/>
                <a:gd name="connsiteX7" fmla="*/ 124167 w 189610"/>
                <a:gd name="connsiteY7" fmla="*/ 43 h 324482"/>
                <a:gd name="connsiteX8" fmla="*/ 170611 w 189610"/>
                <a:gd name="connsiteY8" fmla="*/ 7444 h 324482"/>
                <a:gd name="connsiteX9" fmla="*/ 170611 w 189610"/>
                <a:gd name="connsiteY9" fmla="*/ 28275 h 324482"/>
                <a:gd name="connsiteX10" fmla="*/ 124367 w 189610"/>
                <a:gd name="connsiteY10" fmla="*/ 18350 h 324482"/>
                <a:gd name="connsiteX11" fmla="*/ 81943 w 189610"/>
                <a:gd name="connsiteY11" fmla="*/ 29409 h 324482"/>
                <a:gd name="connsiteX12" fmla="*/ 49920 w 189610"/>
                <a:gd name="connsiteY12" fmla="*/ 60479 h 324482"/>
                <a:gd name="connsiteX13" fmla="*/ 29832 w 189610"/>
                <a:gd name="connsiteY13" fmla="*/ 108038 h 324482"/>
                <a:gd name="connsiteX14" fmla="*/ 22831 w 189610"/>
                <a:gd name="connsiteY14" fmla="*/ 168845 h 324482"/>
                <a:gd name="connsiteX15" fmla="*/ 22831 w 189610"/>
                <a:gd name="connsiteY15" fmla="*/ 172179 h 324482"/>
                <a:gd name="connsiteX16" fmla="*/ 29117 w 189610"/>
                <a:gd name="connsiteY16" fmla="*/ 172179 h 324482"/>
                <a:gd name="connsiteX17" fmla="*/ 30070 w 189610"/>
                <a:gd name="connsiteY17" fmla="*/ 170274 h 324482"/>
                <a:gd name="connsiteX18" fmla="*/ 103641 w 189610"/>
                <a:gd name="connsiteY18" fmla="*/ 125249 h 324482"/>
                <a:gd name="connsiteX19" fmla="*/ 138998 w 189610"/>
                <a:gd name="connsiteY19" fmla="*/ 132326 h 324482"/>
                <a:gd name="connsiteX20" fmla="*/ 166010 w 189610"/>
                <a:gd name="connsiteY20" fmla="*/ 152043 h 324482"/>
                <a:gd name="connsiteX21" fmla="*/ 183422 w 189610"/>
                <a:gd name="connsiteY21" fmla="*/ 182180 h 324482"/>
                <a:gd name="connsiteX22" fmla="*/ 189604 w 189610"/>
                <a:gd name="connsiteY22" fmla="*/ 220585 h 324482"/>
                <a:gd name="connsiteX23" fmla="*/ 182546 w 189610"/>
                <a:gd name="connsiteY23" fmla="*/ 262495 h 324482"/>
                <a:gd name="connsiteX24" fmla="*/ 162915 w 189610"/>
                <a:gd name="connsiteY24" fmla="*/ 295223 h 324482"/>
                <a:gd name="connsiteX25" fmla="*/ 132940 w 189610"/>
                <a:gd name="connsiteY25" fmla="*/ 316702 h 324482"/>
                <a:gd name="connsiteX26" fmla="*/ 94916 w 189610"/>
                <a:gd name="connsiteY26" fmla="*/ 324446 h 324482"/>
                <a:gd name="connsiteX27" fmla="*/ 97154 w 189610"/>
                <a:gd name="connsiteY27" fmla="*/ 143623 h 324482"/>
                <a:gd name="connsiteX28" fmla="*/ 68408 w 189610"/>
                <a:gd name="connsiteY28" fmla="*/ 149729 h 324482"/>
                <a:gd name="connsiteX29" fmla="*/ 45548 w 189610"/>
                <a:gd name="connsiteY29" fmla="*/ 166102 h 324482"/>
                <a:gd name="connsiteX30" fmla="*/ 30613 w 189610"/>
                <a:gd name="connsiteY30" fmla="*/ 189686 h 324482"/>
                <a:gd name="connsiteX31" fmla="*/ 25240 w 189610"/>
                <a:gd name="connsiteY31" fmla="*/ 217499 h 324482"/>
                <a:gd name="connsiteX32" fmla="*/ 30298 w 189610"/>
                <a:gd name="connsiteY32" fmla="*/ 251427 h 324482"/>
                <a:gd name="connsiteX33" fmla="*/ 44681 w 189610"/>
                <a:gd name="connsiteY33" fmla="*/ 279573 h 324482"/>
                <a:gd name="connsiteX34" fmla="*/ 67160 w 189610"/>
                <a:gd name="connsiteY34" fmla="*/ 298900 h 324482"/>
                <a:gd name="connsiteX35" fmla="*/ 96430 w 189610"/>
                <a:gd name="connsiteY35" fmla="*/ 306110 h 324482"/>
                <a:gd name="connsiteX36" fmla="*/ 147084 w 189610"/>
                <a:gd name="connsiteY36" fmla="*/ 282945 h 324482"/>
                <a:gd name="connsiteX37" fmla="*/ 161524 w 189610"/>
                <a:gd name="connsiteY37" fmla="*/ 257332 h 324482"/>
                <a:gd name="connsiteX38" fmla="*/ 166734 w 189610"/>
                <a:gd name="connsiteY38" fmla="*/ 225090 h 324482"/>
                <a:gd name="connsiteX39" fmla="*/ 161972 w 189610"/>
                <a:gd name="connsiteY39" fmla="*/ 191934 h 324482"/>
                <a:gd name="connsiteX40" fmla="*/ 148294 w 189610"/>
                <a:gd name="connsiteY40" fmla="*/ 166131 h 324482"/>
                <a:gd name="connsiteX41" fmla="*/ 126386 w 189610"/>
                <a:gd name="connsiteY41" fmla="*/ 149500 h 324482"/>
                <a:gd name="connsiteX42" fmla="*/ 97154 w 189610"/>
                <a:gd name="connsiteY42" fmla="*/ 143623 h 324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189610" h="324482">
                  <a:moveTo>
                    <a:pt x="94916" y="324446"/>
                  </a:moveTo>
                  <a:cubicBezTo>
                    <a:pt x="66917" y="325295"/>
                    <a:pt x="40535" y="311355"/>
                    <a:pt x="25460" y="287746"/>
                  </a:cubicBezTo>
                  <a:cubicBezTo>
                    <a:pt x="16620" y="273980"/>
                    <a:pt x="10247" y="258779"/>
                    <a:pt x="6629" y="242826"/>
                  </a:cubicBezTo>
                  <a:cubicBezTo>
                    <a:pt x="1993" y="222738"/>
                    <a:pt x="-227" y="202167"/>
                    <a:pt x="18" y="181552"/>
                  </a:cubicBezTo>
                  <a:cubicBezTo>
                    <a:pt x="-231" y="156266"/>
                    <a:pt x="2697" y="131050"/>
                    <a:pt x="8734" y="106495"/>
                  </a:cubicBezTo>
                  <a:cubicBezTo>
                    <a:pt x="13658" y="86091"/>
                    <a:pt x="22071" y="66692"/>
                    <a:pt x="33603" y="49154"/>
                  </a:cubicBezTo>
                  <a:cubicBezTo>
                    <a:pt x="43572" y="34160"/>
                    <a:pt x="56910" y="21706"/>
                    <a:pt x="72551" y="12788"/>
                  </a:cubicBezTo>
                  <a:cubicBezTo>
                    <a:pt x="88367" y="4153"/>
                    <a:pt x="106150" y="-238"/>
                    <a:pt x="124167" y="43"/>
                  </a:cubicBezTo>
                  <a:cubicBezTo>
                    <a:pt x="139972" y="-366"/>
                    <a:pt x="155717" y="2142"/>
                    <a:pt x="170611" y="7444"/>
                  </a:cubicBezTo>
                  <a:lnTo>
                    <a:pt x="170611" y="28275"/>
                  </a:lnTo>
                  <a:cubicBezTo>
                    <a:pt x="156080" y="21710"/>
                    <a:pt x="140313" y="18326"/>
                    <a:pt x="124367" y="18350"/>
                  </a:cubicBezTo>
                  <a:cubicBezTo>
                    <a:pt x="109490" y="18168"/>
                    <a:pt x="94838" y="21987"/>
                    <a:pt x="81943" y="29409"/>
                  </a:cubicBezTo>
                  <a:cubicBezTo>
                    <a:pt x="68986" y="37119"/>
                    <a:pt x="58018" y="47761"/>
                    <a:pt x="49920" y="60479"/>
                  </a:cubicBezTo>
                  <a:cubicBezTo>
                    <a:pt x="40653" y="75119"/>
                    <a:pt x="33866" y="91188"/>
                    <a:pt x="29832" y="108038"/>
                  </a:cubicBezTo>
                  <a:cubicBezTo>
                    <a:pt x="24984" y="127938"/>
                    <a:pt x="22632" y="148364"/>
                    <a:pt x="22831" y="168845"/>
                  </a:cubicBezTo>
                  <a:lnTo>
                    <a:pt x="22831" y="172179"/>
                  </a:lnTo>
                  <a:lnTo>
                    <a:pt x="29117" y="172179"/>
                  </a:lnTo>
                  <a:lnTo>
                    <a:pt x="30070" y="170274"/>
                  </a:lnTo>
                  <a:cubicBezTo>
                    <a:pt x="42725" y="141322"/>
                    <a:pt x="72102" y="123343"/>
                    <a:pt x="103641" y="125249"/>
                  </a:cubicBezTo>
                  <a:cubicBezTo>
                    <a:pt x="115795" y="125075"/>
                    <a:pt x="127847" y="127488"/>
                    <a:pt x="138998" y="132326"/>
                  </a:cubicBezTo>
                  <a:cubicBezTo>
                    <a:pt x="149300" y="136906"/>
                    <a:pt x="158508" y="143628"/>
                    <a:pt x="166010" y="152043"/>
                  </a:cubicBezTo>
                  <a:cubicBezTo>
                    <a:pt x="173722" y="160859"/>
                    <a:pt x="179637" y="171096"/>
                    <a:pt x="183422" y="182180"/>
                  </a:cubicBezTo>
                  <a:cubicBezTo>
                    <a:pt x="187639" y="194541"/>
                    <a:pt x="189729" y="207526"/>
                    <a:pt x="189604" y="220585"/>
                  </a:cubicBezTo>
                  <a:cubicBezTo>
                    <a:pt x="189751" y="234863"/>
                    <a:pt x="187362" y="249053"/>
                    <a:pt x="182546" y="262495"/>
                  </a:cubicBezTo>
                  <a:cubicBezTo>
                    <a:pt x="178204" y="274582"/>
                    <a:pt x="171535" y="285702"/>
                    <a:pt x="162915" y="295223"/>
                  </a:cubicBezTo>
                  <a:cubicBezTo>
                    <a:pt x="154496" y="304355"/>
                    <a:pt x="144294" y="311666"/>
                    <a:pt x="132940" y="316702"/>
                  </a:cubicBezTo>
                  <a:cubicBezTo>
                    <a:pt x="120955" y="321942"/>
                    <a:pt x="107996" y="324582"/>
                    <a:pt x="94916" y="324446"/>
                  </a:cubicBezTo>
                  <a:close/>
                  <a:moveTo>
                    <a:pt x="97154" y="143623"/>
                  </a:moveTo>
                  <a:cubicBezTo>
                    <a:pt x="87243" y="143546"/>
                    <a:pt x="77433" y="145630"/>
                    <a:pt x="68408" y="149729"/>
                  </a:cubicBezTo>
                  <a:cubicBezTo>
                    <a:pt x="59788" y="153634"/>
                    <a:pt x="52020" y="159197"/>
                    <a:pt x="45548" y="166102"/>
                  </a:cubicBezTo>
                  <a:cubicBezTo>
                    <a:pt x="39157" y="172975"/>
                    <a:pt x="34094" y="180971"/>
                    <a:pt x="30613" y="189686"/>
                  </a:cubicBezTo>
                  <a:cubicBezTo>
                    <a:pt x="27045" y="198524"/>
                    <a:pt x="25221" y="207968"/>
                    <a:pt x="25240" y="217499"/>
                  </a:cubicBezTo>
                  <a:cubicBezTo>
                    <a:pt x="25180" y="229000"/>
                    <a:pt x="26886" y="240443"/>
                    <a:pt x="30298" y="251427"/>
                  </a:cubicBezTo>
                  <a:cubicBezTo>
                    <a:pt x="33404" y="261581"/>
                    <a:pt x="38273" y="271108"/>
                    <a:pt x="44681" y="279573"/>
                  </a:cubicBezTo>
                  <a:cubicBezTo>
                    <a:pt x="50732" y="287524"/>
                    <a:pt x="58391" y="294109"/>
                    <a:pt x="67160" y="298900"/>
                  </a:cubicBezTo>
                  <a:cubicBezTo>
                    <a:pt x="76153" y="303733"/>
                    <a:pt x="86221" y="306213"/>
                    <a:pt x="96430" y="306110"/>
                  </a:cubicBezTo>
                  <a:cubicBezTo>
                    <a:pt x="115934" y="306371"/>
                    <a:pt x="134526" y="297869"/>
                    <a:pt x="147084" y="282945"/>
                  </a:cubicBezTo>
                  <a:cubicBezTo>
                    <a:pt x="153416" y="275358"/>
                    <a:pt x="158309" y="266677"/>
                    <a:pt x="161524" y="257332"/>
                  </a:cubicBezTo>
                  <a:cubicBezTo>
                    <a:pt x="165086" y="246961"/>
                    <a:pt x="166848" y="236056"/>
                    <a:pt x="166734" y="225090"/>
                  </a:cubicBezTo>
                  <a:cubicBezTo>
                    <a:pt x="166838" y="213860"/>
                    <a:pt x="165232" y="202681"/>
                    <a:pt x="161972" y="191934"/>
                  </a:cubicBezTo>
                  <a:cubicBezTo>
                    <a:pt x="159144" y="182521"/>
                    <a:pt x="154497" y="173754"/>
                    <a:pt x="148294" y="166131"/>
                  </a:cubicBezTo>
                  <a:cubicBezTo>
                    <a:pt x="142344" y="159001"/>
                    <a:pt x="134853" y="153315"/>
                    <a:pt x="126386" y="149500"/>
                  </a:cubicBezTo>
                  <a:cubicBezTo>
                    <a:pt x="117175" y="145474"/>
                    <a:pt x="107206" y="143470"/>
                    <a:pt x="97154" y="143623"/>
                  </a:cubicBezTo>
                  <a:close/>
                </a:path>
              </a:pathLst>
            </a:custGeom>
            <a:grpFill/>
            <a:ln w="9525" cap="flat">
              <a:solidFill>
                <a:schemeClr val="bg2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28ACD2B5-CEE6-4CCF-8F85-A06DCC04AA36}"/>
              </a:ext>
            </a:extLst>
          </p:cNvPr>
          <p:cNvSpPr/>
          <p:nvPr/>
        </p:nvSpPr>
        <p:spPr>
          <a:xfrm>
            <a:off x="5972887" y="1445850"/>
            <a:ext cx="705416" cy="45719"/>
          </a:xfrm>
          <a:custGeom>
            <a:avLst/>
            <a:gdLst>
              <a:gd name="connsiteX0" fmla="*/ 0 w 1492573"/>
              <a:gd name="connsiteY0" fmla="*/ 45720 h 91440"/>
              <a:gd name="connsiteX1" fmla="*/ 1492573 w 1492573"/>
              <a:gd name="connsiteY1" fmla="*/ 4572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92573" h="91440">
                <a:moveTo>
                  <a:pt x="0" y="45720"/>
                </a:moveTo>
                <a:lnTo>
                  <a:pt x="1492573" y="45720"/>
                </a:lnTo>
              </a:path>
            </a:pathLst>
          </a:custGeom>
          <a:ln>
            <a:solidFill>
              <a:srgbClr val="43B02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spcFirstLastPara="0" vert="horz" wrap="square" lIns="720908" tIns="42649" rIns="720907" bIns="42649" numCol="1" spcCol="1270" anchor="ctr" anchorCtr="0">
            <a:noAutofit/>
          </a:bodyPr>
          <a:lstStyle/>
          <a:p>
            <a:pPr marL="0" lvl="0" indent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500" kern="1200" dirty="0"/>
          </a:p>
        </p:txBody>
      </p:sp>
      <p:sp>
        <p:nvSpPr>
          <p:cNvPr id="61" name="Freeform: Shape 60">
            <a:extLst>
              <a:ext uri="{FF2B5EF4-FFF2-40B4-BE49-F238E27FC236}">
                <a16:creationId xmlns:a16="http://schemas.microsoft.com/office/drawing/2014/main" id="{B99FDD60-281F-4D4F-9239-6553A3EC9D45}"/>
              </a:ext>
            </a:extLst>
          </p:cNvPr>
          <p:cNvSpPr/>
          <p:nvPr/>
        </p:nvSpPr>
        <p:spPr>
          <a:xfrm>
            <a:off x="1845799" y="1566117"/>
            <a:ext cx="701057" cy="81025"/>
          </a:xfrm>
          <a:custGeom>
            <a:avLst/>
            <a:gdLst>
              <a:gd name="connsiteX0" fmla="*/ 0 w 1492573"/>
              <a:gd name="connsiteY0" fmla="*/ 45720 h 91440"/>
              <a:gd name="connsiteX1" fmla="*/ 1492573 w 1492573"/>
              <a:gd name="connsiteY1" fmla="*/ 4572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92573" h="91440">
                <a:moveTo>
                  <a:pt x="0" y="45720"/>
                </a:moveTo>
                <a:lnTo>
                  <a:pt x="1492573" y="45720"/>
                </a:lnTo>
              </a:path>
            </a:pathLst>
          </a:custGeom>
          <a:ln>
            <a:solidFill>
              <a:srgbClr val="43B02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spcFirstLastPara="0" vert="horz" wrap="square" lIns="720908" tIns="42649" rIns="720907" bIns="42649" numCol="1" spcCol="1270" anchor="ctr" anchorCtr="0">
            <a:noAutofit/>
          </a:bodyPr>
          <a:lstStyle/>
          <a:p>
            <a:pPr marL="0" lvl="0" indent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500" kern="12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9AF11D5-50BC-2F1F-D712-874A801ED4A8}"/>
              </a:ext>
            </a:extLst>
          </p:cNvPr>
          <p:cNvSpPr/>
          <p:nvPr/>
        </p:nvSpPr>
        <p:spPr>
          <a:xfrm>
            <a:off x="7606411" y="3553141"/>
            <a:ext cx="1077685" cy="914400"/>
          </a:xfrm>
          <a:prstGeom prst="rect">
            <a:avLst/>
          </a:prstGeom>
          <a:solidFill>
            <a:srgbClr val="D9E8F5"/>
          </a:solidFill>
          <a:ln>
            <a:solidFill>
              <a:srgbClr val="43B0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Visita</a:t>
            </a:r>
            <a:r>
              <a:rPr lang="en-US" sz="1200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domiciliaria</a:t>
            </a:r>
            <a:r>
              <a:rPr lang="en-US" sz="1200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1200" dirty="0" err="1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Entrevista</a:t>
            </a:r>
            <a:r>
              <a:rPr lang="en-US" sz="1200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telefónica</a:t>
            </a:r>
            <a:endParaRPr lang="en-US" sz="1200" dirty="0">
              <a:solidFill>
                <a:srgbClr val="002F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AE750E94-DA71-0949-7938-D52916727FD5}"/>
              </a:ext>
            </a:extLst>
          </p:cNvPr>
          <p:cNvSpPr/>
          <p:nvPr/>
        </p:nvSpPr>
        <p:spPr>
          <a:xfrm>
            <a:off x="3200400" y="5459756"/>
            <a:ext cx="933249" cy="102844"/>
          </a:xfrm>
          <a:custGeom>
            <a:avLst/>
            <a:gdLst>
              <a:gd name="connsiteX0" fmla="*/ 0 w 1492573"/>
              <a:gd name="connsiteY0" fmla="*/ 45720 h 91440"/>
              <a:gd name="connsiteX1" fmla="*/ 1492573 w 1492573"/>
              <a:gd name="connsiteY1" fmla="*/ 4572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92573" h="91440">
                <a:moveTo>
                  <a:pt x="0" y="45720"/>
                </a:moveTo>
                <a:lnTo>
                  <a:pt x="1492573" y="45720"/>
                </a:lnTo>
              </a:path>
            </a:pathLst>
          </a:custGeom>
          <a:ln>
            <a:solidFill>
              <a:srgbClr val="43B02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spcFirstLastPara="0" vert="horz" wrap="square" lIns="720908" tIns="42649" rIns="720907" bIns="42649" numCol="1" spcCol="1270" anchor="ctr" anchorCtr="0">
            <a:noAutofit/>
          </a:bodyPr>
          <a:lstStyle/>
          <a:p>
            <a:pPr marL="0" lvl="0" indent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500" kern="1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DA0425-5096-D7CE-3E27-1B3B53607FD4}"/>
              </a:ext>
            </a:extLst>
          </p:cNvPr>
          <p:cNvSpPr/>
          <p:nvPr/>
        </p:nvSpPr>
        <p:spPr>
          <a:xfrm>
            <a:off x="4589158" y="5013563"/>
            <a:ext cx="2743200" cy="1265499"/>
          </a:xfrm>
          <a:prstGeom prst="rect">
            <a:avLst/>
          </a:prstGeom>
          <a:solidFill>
            <a:srgbClr val="43B0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Clase de expectativas de propiedad de vivienda</a:t>
            </a:r>
          </a:p>
        </p:txBody>
      </p:sp>
      <p:grpSp>
        <p:nvGrpSpPr>
          <p:cNvPr id="51" name="Graphic 42" descr="Badge 7 outline">
            <a:extLst>
              <a:ext uri="{FF2B5EF4-FFF2-40B4-BE49-F238E27FC236}">
                <a16:creationId xmlns:a16="http://schemas.microsoft.com/office/drawing/2014/main" id="{FFF3D3BF-F252-412F-BB5E-DBCDA628572D}"/>
              </a:ext>
            </a:extLst>
          </p:cNvPr>
          <p:cNvGrpSpPr/>
          <p:nvPr/>
        </p:nvGrpSpPr>
        <p:grpSpPr>
          <a:xfrm>
            <a:off x="4265165" y="4950079"/>
            <a:ext cx="418700" cy="420960"/>
            <a:chOff x="4359840" y="3217049"/>
            <a:chExt cx="724109" cy="724109"/>
          </a:xfrm>
          <a:solidFill>
            <a:schemeClr val="tx1"/>
          </a:solidFill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7BE25FEA-ED03-453F-B6A9-10AEFE5ED940}"/>
                </a:ext>
              </a:extLst>
            </p:cNvPr>
            <p:cNvSpPr/>
            <p:nvPr/>
          </p:nvSpPr>
          <p:spPr>
            <a:xfrm>
              <a:off x="4359840" y="3217049"/>
              <a:ext cx="724109" cy="724109"/>
            </a:xfrm>
            <a:custGeom>
              <a:avLst/>
              <a:gdLst>
                <a:gd name="connsiteX0" fmla="*/ 362160 w 724109"/>
                <a:gd name="connsiteY0" fmla="*/ 19050 h 724109"/>
                <a:gd name="connsiteX1" fmla="*/ 705269 w 724109"/>
                <a:gd name="connsiteY1" fmla="*/ 361950 h 724109"/>
                <a:gd name="connsiteX2" fmla="*/ 362369 w 724109"/>
                <a:gd name="connsiteY2" fmla="*/ 705060 h 724109"/>
                <a:gd name="connsiteX3" fmla="*/ 19260 w 724109"/>
                <a:gd name="connsiteY3" fmla="*/ 362160 h 724109"/>
                <a:gd name="connsiteX4" fmla="*/ 19260 w 724109"/>
                <a:gd name="connsiteY4" fmla="*/ 362045 h 724109"/>
                <a:gd name="connsiteX5" fmla="*/ 362160 w 724109"/>
                <a:gd name="connsiteY5" fmla="*/ 19050 h 724109"/>
                <a:gd name="connsiteX6" fmla="*/ 362160 w 724109"/>
                <a:gd name="connsiteY6" fmla="*/ 0 h 724109"/>
                <a:gd name="connsiteX7" fmla="*/ 0 w 724109"/>
                <a:gd name="connsiteY7" fmla="*/ 361950 h 724109"/>
                <a:gd name="connsiteX8" fmla="*/ 361950 w 724109"/>
                <a:gd name="connsiteY8" fmla="*/ 724110 h 724109"/>
                <a:gd name="connsiteX9" fmla="*/ 724110 w 724109"/>
                <a:gd name="connsiteY9" fmla="*/ 362160 h 724109"/>
                <a:gd name="connsiteX10" fmla="*/ 724110 w 724109"/>
                <a:gd name="connsiteY10" fmla="*/ 362045 h 724109"/>
                <a:gd name="connsiteX11" fmla="*/ 362445 w 724109"/>
                <a:gd name="connsiteY11" fmla="*/ 0 h 724109"/>
                <a:gd name="connsiteX12" fmla="*/ 362160 w 724109"/>
                <a:gd name="connsiteY12" fmla="*/ 0 h 724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4109" h="724109">
                  <a:moveTo>
                    <a:pt x="362160" y="19050"/>
                  </a:moveTo>
                  <a:cubicBezTo>
                    <a:pt x="551596" y="18992"/>
                    <a:pt x="705211" y="172514"/>
                    <a:pt x="705269" y="361950"/>
                  </a:cubicBezTo>
                  <a:cubicBezTo>
                    <a:pt x="705327" y="551386"/>
                    <a:pt x="551805" y="705001"/>
                    <a:pt x="362369" y="705060"/>
                  </a:cubicBezTo>
                  <a:cubicBezTo>
                    <a:pt x="172933" y="705118"/>
                    <a:pt x="19318" y="551596"/>
                    <a:pt x="19260" y="362160"/>
                  </a:cubicBezTo>
                  <a:cubicBezTo>
                    <a:pt x="19260" y="362121"/>
                    <a:pt x="19260" y="362083"/>
                    <a:pt x="19260" y="362045"/>
                  </a:cubicBezTo>
                  <a:cubicBezTo>
                    <a:pt x="19448" y="172729"/>
                    <a:pt x="172844" y="19292"/>
                    <a:pt x="362160" y="19050"/>
                  </a:cubicBezTo>
                  <a:moveTo>
                    <a:pt x="362160" y="0"/>
                  </a:moveTo>
                  <a:cubicBezTo>
                    <a:pt x="162202" y="-58"/>
                    <a:pt x="58" y="161993"/>
                    <a:pt x="0" y="361950"/>
                  </a:cubicBezTo>
                  <a:cubicBezTo>
                    <a:pt x="-58" y="561907"/>
                    <a:pt x="161993" y="724051"/>
                    <a:pt x="361950" y="724110"/>
                  </a:cubicBezTo>
                  <a:cubicBezTo>
                    <a:pt x="561907" y="724168"/>
                    <a:pt x="724051" y="562117"/>
                    <a:pt x="724110" y="362160"/>
                  </a:cubicBezTo>
                  <a:cubicBezTo>
                    <a:pt x="724110" y="362121"/>
                    <a:pt x="724110" y="362083"/>
                    <a:pt x="724110" y="362045"/>
                  </a:cubicBezTo>
                  <a:cubicBezTo>
                    <a:pt x="724214" y="162198"/>
                    <a:pt x="562292" y="105"/>
                    <a:pt x="362445" y="0"/>
                  </a:cubicBezTo>
                  <a:cubicBezTo>
                    <a:pt x="362350" y="0"/>
                    <a:pt x="362255" y="0"/>
                    <a:pt x="362160" y="0"/>
                  </a:cubicBezTo>
                  <a:close/>
                </a:path>
              </a:pathLst>
            </a:custGeom>
            <a:grpFill/>
            <a:ln w="9525" cap="flat">
              <a:solidFill>
                <a:schemeClr val="bg2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13881DD9-5F76-4389-ABA8-6E6B77EA49D9}"/>
                </a:ext>
              </a:extLst>
            </p:cNvPr>
            <p:cNvSpPr/>
            <p:nvPr/>
          </p:nvSpPr>
          <p:spPr>
            <a:xfrm>
              <a:off x="4635093" y="3424123"/>
              <a:ext cx="192871" cy="313467"/>
            </a:xfrm>
            <a:custGeom>
              <a:avLst/>
              <a:gdLst>
                <a:gd name="connsiteX0" fmla="*/ 48739 w 192871"/>
                <a:gd name="connsiteY0" fmla="*/ 313468 h 313467"/>
                <a:gd name="connsiteX1" fmla="*/ 64332 w 192871"/>
                <a:gd name="connsiteY1" fmla="*/ 246316 h 313467"/>
                <a:gd name="connsiteX2" fmla="*/ 90345 w 192871"/>
                <a:gd name="connsiteY2" fmla="*/ 172736 h 313467"/>
                <a:gd name="connsiteX3" fmla="*/ 124282 w 192871"/>
                <a:gd name="connsiteY3" fmla="*/ 98184 h 313467"/>
                <a:gd name="connsiteX4" fmla="*/ 163830 w 192871"/>
                <a:gd name="connsiteY4" fmla="*/ 24213 h 313467"/>
                <a:gd name="connsiteX5" fmla="*/ 166688 w 192871"/>
                <a:gd name="connsiteY5" fmla="*/ 19240 h 313467"/>
                <a:gd name="connsiteX6" fmla="*/ 0 w 192871"/>
                <a:gd name="connsiteY6" fmla="*/ 19240 h 313467"/>
                <a:gd name="connsiteX7" fmla="*/ 0 w 192871"/>
                <a:gd name="connsiteY7" fmla="*/ 0 h 313467"/>
                <a:gd name="connsiteX8" fmla="*/ 192872 w 192871"/>
                <a:gd name="connsiteY8" fmla="*/ 0 h 313467"/>
                <a:gd name="connsiteX9" fmla="*/ 192872 w 192871"/>
                <a:gd name="connsiteY9" fmla="*/ 8115 h 313467"/>
                <a:gd name="connsiteX10" fmla="*/ 161439 w 192871"/>
                <a:gd name="connsiteY10" fmla="*/ 65875 h 313467"/>
                <a:gd name="connsiteX11" fmla="*/ 134588 w 192871"/>
                <a:gd name="connsiteY11" fmla="*/ 119358 h 313467"/>
                <a:gd name="connsiteX12" fmla="*/ 112519 w 192871"/>
                <a:gd name="connsiteY12" fmla="*/ 169316 h 313467"/>
                <a:gd name="connsiteX13" fmla="*/ 94917 w 192871"/>
                <a:gd name="connsiteY13" fmla="*/ 217551 h 313467"/>
                <a:gd name="connsiteX14" fmla="*/ 81448 w 192871"/>
                <a:gd name="connsiteY14" fmla="*/ 266043 h 313467"/>
                <a:gd name="connsiteX15" fmla="*/ 72133 w 192871"/>
                <a:gd name="connsiteY15" fmla="*/ 313468 h 313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92871" h="313467">
                  <a:moveTo>
                    <a:pt x="48739" y="313468"/>
                  </a:moveTo>
                  <a:cubicBezTo>
                    <a:pt x="52493" y="290773"/>
                    <a:pt x="57701" y="268343"/>
                    <a:pt x="64332" y="246316"/>
                  </a:cubicBezTo>
                  <a:cubicBezTo>
                    <a:pt x="71571" y="222113"/>
                    <a:pt x="80324" y="197348"/>
                    <a:pt x="90345" y="172736"/>
                  </a:cubicBezTo>
                  <a:cubicBezTo>
                    <a:pt x="100365" y="148123"/>
                    <a:pt x="111785" y="123015"/>
                    <a:pt x="124282" y="98184"/>
                  </a:cubicBezTo>
                  <a:cubicBezTo>
                    <a:pt x="136779" y="73352"/>
                    <a:pt x="150000" y="48578"/>
                    <a:pt x="163830" y="24213"/>
                  </a:cubicBezTo>
                  <a:lnTo>
                    <a:pt x="166688" y="19240"/>
                  </a:lnTo>
                  <a:lnTo>
                    <a:pt x="0" y="19240"/>
                  </a:lnTo>
                  <a:lnTo>
                    <a:pt x="0" y="0"/>
                  </a:lnTo>
                  <a:lnTo>
                    <a:pt x="192872" y="0"/>
                  </a:lnTo>
                  <a:lnTo>
                    <a:pt x="192872" y="8115"/>
                  </a:lnTo>
                  <a:cubicBezTo>
                    <a:pt x="181547" y="28318"/>
                    <a:pt x="170964" y="47911"/>
                    <a:pt x="161439" y="65875"/>
                  </a:cubicBezTo>
                  <a:cubicBezTo>
                    <a:pt x="151724" y="84287"/>
                    <a:pt x="142685" y="102289"/>
                    <a:pt x="134588" y="119358"/>
                  </a:cubicBezTo>
                  <a:cubicBezTo>
                    <a:pt x="126492" y="136427"/>
                    <a:pt x="119024" y="153353"/>
                    <a:pt x="112519" y="169316"/>
                  </a:cubicBezTo>
                  <a:cubicBezTo>
                    <a:pt x="106013" y="185280"/>
                    <a:pt x="100060" y="201597"/>
                    <a:pt x="94917" y="217551"/>
                  </a:cubicBezTo>
                  <a:cubicBezTo>
                    <a:pt x="89773" y="233505"/>
                    <a:pt x="85220" y="249936"/>
                    <a:pt x="81448" y="266043"/>
                  </a:cubicBezTo>
                  <a:cubicBezTo>
                    <a:pt x="77857" y="281369"/>
                    <a:pt x="74724" y="297323"/>
                    <a:pt x="72133" y="313468"/>
                  </a:cubicBezTo>
                  <a:close/>
                </a:path>
              </a:pathLst>
            </a:custGeom>
            <a:grpFill/>
            <a:ln w="9525" cap="flat">
              <a:solidFill>
                <a:schemeClr val="bg2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32B54805-4854-CEF7-7F21-E3887090621B}"/>
              </a:ext>
            </a:extLst>
          </p:cNvPr>
          <p:cNvSpPr/>
          <p:nvPr/>
        </p:nvSpPr>
        <p:spPr>
          <a:xfrm>
            <a:off x="6896079" y="700518"/>
            <a:ext cx="2184780" cy="1324126"/>
          </a:xfrm>
          <a:custGeom>
            <a:avLst/>
            <a:gdLst>
              <a:gd name="connsiteX0" fmla="*/ 0 w 1714991"/>
              <a:gd name="connsiteY0" fmla="*/ 0 h 1600701"/>
              <a:gd name="connsiteX1" fmla="*/ 1714991 w 1714991"/>
              <a:gd name="connsiteY1" fmla="*/ 0 h 1600701"/>
              <a:gd name="connsiteX2" fmla="*/ 1714991 w 1714991"/>
              <a:gd name="connsiteY2" fmla="*/ 1600701 h 1600701"/>
              <a:gd name="connsiteX3" fmla="*/ 0 w 1714991"/>
              <a:gd name="connsiteY3" fmla="*/ 1600701 h 1600701"/>
              <a:gd name="connsiteX4" fmla="*/ 0 w 1714991"/>
              <a:gd name="connsiteY4" fmla="*/ 0 h 1600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4991" h="1600701">
                <a:moveTo>
                  <a:pt x="0" y="0"/>
                </a:moveTo>
                <a:lnTo>
                  <a:pt x="1714991" y="0"/>
                </a:lnTo>
                <a:lnTo>
                  <a:pt x="1714991" y="1600701"/>
                </a:lnTo>
                <a:lnTo>
                  <a:pt x="0" y="1600701"/>
                </a:lnTo>
                <a:lnTo>
                  <a:pt x="0" y="0"/>
                </a:lnTo>
                <a:close/>
              </a:path>
            </a:pathLst>
          </a:custGeom>
          <a:solidFill>
            <a:srgbClr val="43B02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0726" tIns="137220" rIns="130726" bIns="137220" numCol="1" spcCol="1270" anchor="t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s-ES" sz="1200" b="1" kern="1200" dirty="0">
                <a:latin typeface="Arial" panose="020B0604020202020204" pitchFamily="34" charset="0"/>
                <a:cs typeface="Arial" panose="020B0604020202020204" pitchFamily="34" charset="0"/>
              </a:rPr>
              <a:t>Entregue su SOLICITUD en nuestra oficina y pague la tarifa de solicitud de $25 por solicitante. El informe de crédito se extraerá en este momento</a:t>
            </a:r>
            <a:r>
              <a:rPr lang="en-US" sz="1200" kern="1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1200" b="1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Graphic 38" descr="Badge 3 outline">
            <a:extLst>
              <a:ext uri="{FF2B5EF4-FFF2-40B4-BE49-F238E27FC236}">
                <a16:creationId xmlns:a16="http://schemas.microsoft.com/office/drawing/2014/main" id="{236900E7-1CD3-C785-D742-C27854E40EE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508800" y="495297"/>
            <a:ext cx="556783" cy="55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3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165"/>
    </mc:Choice>
    <mc:Fallback xmlns="">
      <p:transition spd="slow" advTm="12216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064F8277-41C8-F98B-34E8-0557EA9E8A61}"/>
              </a:ext>
            </a:extLst>
          </p:cNvPr>
          <p:cNvGrpSpPr/>
          <p:nvPr/>
        </p:nvGrpSpPr>
        <p:grpSpPr>
          <a:xfrm>
            <a:off x="351787" y="838200"/>
            <a:ext cx="8534275" cy="5675460"/>
            <a:chOff x="351787" y="672403"/>
            <a:chExt cx="8534275" cy="567546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5A3F48FA-9A66-2CB7-AD20-C814DD702982}"/>
                </a:ext>
              </a:extLst>
            </p:cNvPr>
            <p:cNvGrpSpPr/>
            <p:nvPr/>
          </p:nvGrpSpPr>
          <p:grpSpPr>
            <a:xfrm>
              <a:off x="351787" y="672403"/>
              <a:ext cx="8534275" cy="5675460"/>
              <a:chOff x="351788" y="665786"/>
              <a:chExt cx="8534275" cy="5675460"/>
            </a:xfrm>
          </p:grpSpPr>
          <p:grpSp>
            <p:nvGrpSpPr>
              <p:cNvPr id="2" name="Group 1">
                <a:extLst>
                  <a:ext uri="{FF2B5EF4-FFF2-40B4-BE49-F238E27FC236}">
                    <a16:creationId xmlns:a16="http://schemas.microsoft.com/office/drawing/2014/main" id="{FB63DCDF-076D-DAC5-530B-2AC5D5B08396}"/>
                  </a:ext>
                </a:extLst>
              </p:cNvPr>
              <p:cNvGrpSpPr/>
              <p:nvPr/>
            </p:nvGrpSpPr>
            <p:grpSpPr>
              <a:xfrm>
                <a:off x="351788" y="665786"/>
                <a:ext cx="8534275" cy="2828941"/>
                <a:chOff x="351788" y="665786"/>
                <a:chExt cx="8534275" cy="2828941"/>
              </a:xfrm>
            </p:grpSpPr>
            <p:sp>
              <p:nvSpPr>
                <p:cNvPr id="6" name="Freeform: Shape 5">
                  <a:extLst>
                    <a:ext uri="{FF2B5EF4-FFF2-40B4-BE49-F238E27FC236}">
                      <a16:creationId xmlns:a16="http://schemas.microsoft.com/office/drawing/2014/main" id="{B8622409-7A3B-4431-9529-2A39495F15E3}"/>
                    </a:ext>
                  </a:extLst>
                </p:cNvPr>
                <p:cNvSpPr/>
                <p:nvPr/>
              </p:nvSpPr>
              <p:spPr>
                <a:xfrm>
                  <a:off x="3429001" y="665786"/>
                  <a:ext cx="5457046" cy="535410"/>
                </a:xfrm>
                <a:custGeom>
                  <a:avLst/>
                  <a:gdLst>
                    <a:gd name="connsiteX0" fmla="*/ 0 w 5374005"/>
                    <a:gd name="connsiteY0" fmla="*/ 0 h 535410"/>
                    <a:gd name="connsiteX1" fmla="*/ 5374005 w 5374005"/>
                    <a:gd name="connsiteY1" fmla="*/ 0 h 535410"/>
                    <a:gd name="connsiteX2" fmla="*/ 5374005 w 5374005"/>
                    <a:gd name="connsiteY2" fmla="*/ 535410 h 535410"/>
                    <a:gd name="connsiteX3" fmla="*/ 0 w 5374005"/>
                    <a:gd name="connsiteY3" fmla="*/ 535410 h 535410"/>
                    <a:gd name="connsiteX4" fmla="*/ 0 w 5374005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374005" h="535410">
                      <a:moveTo>
                        <a:pt x="0" y="0"/>
                      </a:moveTo>
                      <a:lnTo>
                        <a:pt x="5374005" y="0"/>
                      </a:lnTo>
                      <a:lnTo>
                        <a:pt x="5374005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D9E8F5">
                    <a:alpha val="90000"/>
                  </a:srgbClr>
                </a:solidFill>
              </p:spPr>
              <p:style>
                <a:lnRef idx="2">
                  <a:schemeClr val="accent5">
                    <a:tint val="40000"/>
                    <a:alpha val="9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5">
                    <a:tint val="40000"/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5">
                    <a:tint val="40000"/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104271" tIns="135994" rIns="104271" bIns="135994" numCol="1" spcCol="1270" anchor="ctr" anchorCtr="0">
                  <a:noAutofit/>
                </a:bodyPr>
                <a:lstStyle/>
                <a:p>
                  <a:pPr marL="0" lvl="0" indent="0" algn="l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es-ES" sz="1400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de </a:t>
                  </a:r>
                  <a:r>
                    <a:rPr lang="es-ES" sz="1400" b="1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todos</a:t>
                  </a:r>
                  <a:r>
                    <a:rPr lang="es-ES" sz="1400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 los que viven en el hogar</a:t>
                  </a:r>
                </a:p>
              </p:txBody>
            </p:sp>
            <p:sp>
              <p:nvSpPr>
                <p:cNvPr id="36" name="Freeform: Shape 35">
                  <a:extLst>
                    <a:ext uri="{FF2B5EF4-FFF2-40B4-BE49-F238E27FC236}">
                      <a16:creationId xmlns:a16="http://schemas.microsoft.com/office/drawing/2014/main" id="{1386FB52-2CC2-41EE-BC29-0219825E41F9}"/>
                    </a:ext>
                  </a:extLst>
                </p:cNvPr>
                <p:cNvSpPr/>
                <p:nvPr/>
              </p:nvSpPr>
              <p:spPr>
                <a:xfrm>
                  <a:off x="351789" y="665786"/>
                  <a:ext cx="3077212" cy="535410"/>
                </a:xfrm>
                <a:custGeom>
                  <a:avLst/>
                  <a:gdLst>
                    <a:gd name="connsiteX0" fmla="*/ 0 w 3156112"/>
                    <a:gd name="connsiteY0" fmla="*/ 0 h 535410"/>
                    <a:gd name="connsiteX1" fmla="*/ 3156112 w 3156112"/>
                    <a:gd name="connsiteY1" fmla="*/ 0 h 535410"/>
                    <a:gd name="connsiteX2" fmla="*/ 3156112 w 3156112"/>
                    <a:gd name="connsiteY2" fmla="*/ 535410 h 535410"/>
                    <a:gd name="connsiteX3" fmla="*/ 0 w 3156112"/>
                    <a:gd name="connsiteY3" fmla="*/ 535410 h 535410"/>
                    <a:gd name="connsiteX4" fmla="*/ 0 w 3156112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56112" h="535410">
                      <a:moveTo>
                        <a:pt x="0" y="0"/>
                      </a:moveTo>
                      <a:lnTo>
                        <a:pt x="3156112" y="0"/>
                      </a:lnTo>
                      <a:lnTo>
                        <a:pt x="3156112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2F6C"/>
                </a:solidFill>
                <a:ln>
                  <a:solidFill>
                    <a:srgbClr val="91BED4"/>
                  </a:solidFill>
                </a:ln>
              </p:spPr>
              <p:style>
                <a:lnRef idx="2">
                  <a:schemeClr val="accent5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5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5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71094" tIns="52887" rIns="71094" bIns="52887" numCol="1" spcCol="1270" anchor="ctr" anchorCtr="0">
                  <a:noAutofit/>
                </a:bodyPr>
                <a:lstStyle/>
                <a:p>
                  <a:pPr marL="0" lvl="0" indent="0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en-US" sz="1800" b="1" kern="1200" dirty="0" err="1">
                      <a:latin typeface="Arial" panose="020B0604020202020204" pitchFamily="34" charset="0"/>
                      <a:cs typeface="Arial" panose="020B0604020202020204" pitchFamily="34" charset="0"/>
                    </a:rPr>
                    <a:t>Certificado</a:t>
                  </a:r>
                  <a:r>
                    <a:rPr lang="en-US" sz="1800" b="1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 de Nacimiento</a:t>
                  </a:r>
                </a:p>
              </p:txBody>
            </p:sp>
            <p:sp>
              <p:nvSpPr>
                <p:cNvPr id="38" name="Freeform: Shape 37">
                  <a:extLst>
                    <a:ext uri="{FF2B5EF4-FFF2-40B4-BE49-F238E27FC236}">
                      <a16:creationId xmlns:a16="http://schemas.microsoft.com/office/drawing/2014/main" id="{8BA6FF97-D368-490A-934F-4E2F9275C8AA}"/>
                    </a:ext>
                  </a:extLst>
                </p:cNvPr>
                <p:cNvSpPr/>
                <p:nvPr/>
              </p:nvSpPr>
              <p:spPr>
                <a:xfrm>
                  <a:off x="3810001" y="1233320"/>
                  <a:ext cx="5076062" cy="535410"/>
                </a:xfrm>
                <a:custGeom>
                  <a:avLst/>
                  <a:gdLst>
                    <a:gd name="connsiteX0" fmla="*/ 0 w 4927282"/>
                    <a:gd name="connsiteY0" fmla="*/ 0 h 535410"/>
                    <a:gd name="connsiteX1" fmla="*/ 4927282 w 4927282"/>
                    <a:gd name="connsiteY1" fmla="*/ 0 h 535410"/>
                    <a:gd name="connsiteX2" fmla="*/ 4927282 w 4927282"/>
                    <a:gd name="connsiteY2" fmla="*/ 535410 h 535410"/>
                    <a:gd name="connsiteX3" fmla="*/ 0 w 4927282"/>
                    <a:gd name="connsiteY3" fmla="*/ 535410 h 535410"/>
                    <a:gd name="connsiteX4" fmla="*/ 0 w 4927282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927282" h="535410">
                      <a:moveTo>
                        <a:pt x="0" y="0"/>
                      </a:moveTo>
                      <a:lnTo>
                        <a:pt x="4927282" y="0"/>
                      </a:lnTo>
                      <a:lnTo>
                        <a:pt x="4927282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D9E8F5">
                    <a:alpha val="90000"/>
                  </a:srgbClr>
                </a:solidFill>
              </p:spPr>
              <p:style>
                <a:lnRef idx="2">
                  <a:schemeClr val="accent5">
                    <a:tint val="40000"/>
                    <a:alpha val="90000"/>
                    <a:hueOff val="429818"/>
                    <a:satOff val="-346"/>
                    <a:lumOff val="93"/>
                    <a:alphaOff val="0"/>
                  </a:schemeClr>
                </a:lnRef>
                <a:fillRef idx="1">
                  <a:schemeClr val="accent5">
                    <a:tint val="40000"/>
                    <a:alpha val="90000"/>
                    <a:hueOff val="429818"/>
                    <a:satOff val="-346"/>
                    <a:lumOff val="93"/>
                    <a:alphaOff val="0"/>
                  </a:schemeClr>
                </a:fillRef>
                <a:effectRef idx="0">
                  <a:schemeClr val="accent5">
                    <a:tint val="40000"/>
                    <a:alpha val="90000"/>
                    <a:hueOff val="429818"/>
                    <a:satOff val="-346"/>
                    <a:lumOff val="93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95603" tIns="135994" rIns="95603" bIns="135994" numCol="1" spcCol="1270" anchor="ctr" anchorCtr="0">
                  <a:noAutofit/>
                </a:bodyPr>
                <a:lstStyle/>
                <a:p>
                  <a:pPr marL="0" lvl="0" indent="0" algn="l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es-ES" sz="1400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de todos los que viven en el hogar</a:t>
                  </a:r>
                </a:p>
              </p:txBody>
            </p:sp>
            <p:sp>
              <p:nvSpPr>
                <p:cNvPr id="40" name="Freeform: Shape 39">
                  <a:extLst>
                    <a:ext uri="{FF2B5EF4-FFF2-40B4-BE49-F238E27FC236}">
                      <a16:creationId xmlns:a16="http://schemas.microsoft.com/office/drawing/2014/main" id="{F2BBEFCE-16B1-4E55-B96C-CF9CC4CE1344}"/>
                    </a:ext>
                  </a:extLst>
                </p:cNvPr>
                <p:cNvSpPr/>
                <p:nvPr/>
              </p:nvSpPr>
              <p:spPr>
                <a:xfrm>
                  <a:off x="351788" y="1233320"/>
                  <a:ext cx="3458213" cy="535410"/>
                </a:xfrm>
                <a:custGeom>
                  <a:avLst/>
                  <a:gdLst>
                    <a:gd name="connsiteX0" fmla="*/ 0 w 3606992"/>
                    <a:gd name="connsiteY0" fmla="*/ 0 h 535410"/>
                    <a:gd name="connsiteX1" fmla="*/ 3606992 w 3606992"/>
                    <a:gd name="connsiteY1" fmla="*/ 0 h 535410"/>
                    <a:gd name="connsiteX2" fmla="*/ 3606992 w 3606992"/>
                    <a:gd name="connsiteY2" fmla="*/ 535410 h 535410"/>
                    <a:gd name="connsiteX3" fmla="*/ 0 w 3606992"/>
                    <a:gd name="connsiteY3" fmla="*/ 535410 h 535410"/>
                    <a:gd name="connsiteX4" fmla="*/ 0 w 3606992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606992" h="535410">
                      <a:moveTo>
                        <a:pt x="0" y="0"/>
                      </a:moveTo>
                      <a:lnTo>
                        <a:pt x="3606992" y="0"/>
                      </a:lnTo>
                      <a:lnTo>
                        <a:pt x="3606992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2F6C"/>
                </a:solidFill>
                <a:ln>
                  <a:solidFill>
                    <a:srgbClr val="91BED4"/>
                  </a:solidFill>
                </a:ln>
              </p:spPr>
              <p:style>
                <a:lnRef idx="2">
                  <a:schemeClr val="accent5">
                    <a:hueOff val="480813"/>
                    <a:satOff val="-976"/>
                    <a:lumOff val="627"/>
                    <a:alphaOff val="0"/>
                  </a:schemeClr>
                </a:lnRef>
                <a:fillRef idx="1">
                  <a:schemeClr val="accent5">
                    <a:hueOff val="480813"/>
                    <a:satOff val="-976"/>
                    <a:lumOff val="627"/>
                    <a:alphaOff val="0"/>
                  </a:schemeClr>
                </a:fillRef>
                <a:effectRef idx="1">
                  <a:schemeClr val="accent5">
                    <a:hueOff val="480813"/>
                    <a:satOff val="-976"/>
                    <a:lumOff val="627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65184" tIns="52887" rIns="65184" bIns="52887" numCol="1" spcCol="1270" anchor="ctr" anchorCtr="0">
                  <a:noAutofit/>
                </a:bodyPr>
                <a:lstStyle/>
                <a:p>
                  <a:pPr marL="0" lvl="0" indent="0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en-US" sz="1800" b="1" kern="1200" dirty="0" err="1">
                      <a:latin typeface="Arial" panose="020B0604020202020204" pitchFamily="34" charset="0"/>
                      <a:cs typeface="Arial" panose="020B0604020202020204" pitchFamily="34" charset="0"/>
                    </a:rPr>
                    <a:t>Verificación</a:t>
                  </a:r>
                  <a:r>
                    <a:rPr lang="en-US" sz="1800" b="1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 de Seguro Social</a:t>
                  </a:r>
                </a:p>
              </p:txBody>
            </p:sp>
            <p:sp>
              <p:nvSpPr>
                <p:cNvPr id="42" name="Freeform: Shape 41">
                  <a:extLst>
                    <a:ext uri="{FF2B5EF4-FFF2-40B4-BE49-F238E27FC236}">
                      <a16:creationId xmlns:a16="http://schemas.microsoft.com/office/drawing/2014/main" id="{B4E9E4DA-4365-4215-B51D-16CD563F9AD0}"/>
                    </a:ext>
                  </a:extLst>
                </p:cNvPr>
                <p:cNvSpPr/>
                <p:nvPr/>
              </p:nvSpPr>
              <p:spPr>
                <a:xfrm>
                  <a:off x="3094925" y="2391782"/>
                  <a:ext cx="5784497" cy="535410"/>
                </a:xfrm>
                <a:custGeom>
                  <a:avLst/>
                  <a:gdLst>
                    <a:gd name="connsiteX0" fmla="*/ 0 w 6918876"/>
                    <a:gd name="connsiteY0" fmla="*/ 0 h 535410"/>
                    <a:gd name="connsiteX1" fmla="*/ 6918876 w 6918876"/>
                    <a:gd name="connsiteY1" fmla="*/ 0 h 535410"/>
                    <a:gd name="connsiteX2" fmla="*/ 6918876 w 6918876"/>
                    <a:gd name="connsiteY2" fmla="*/ 535410 h 535410"/>
                    <a:gd name="connsiteX3" fmla="*/ 0 w 6918876"/>
                    <a:gd name="connsiteY3" fmla="*/ 535410 h 535410"/>
                    <a:gd name="connsiteX4" fmla="*/ 0 w 6918876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918876" h="535410">
                      <a:moveTo>
                        <a:pt x="0" y="0"/>
                      </a:moveTo>
                      <a:lnTo>
                        <a:pt x="6918876" y="0"/>
                      </a:lnTo>
                      <a:lnTo>
                        <a:pt x="6918876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D9E8F5">
                    <a:alpha val="90000"/>
                  </a:srgbClr>
                </a:solidFill>
              </p:spPr>
              <p:style>
                <a:lnRef idx="2">
                  <a:schemeClr val="accent5">
                    <a:tint val="40000"/>
                    <a:alpha val="90000"/>
                    <a:hueOff val="859635"/>
                    <a:satOff val="-693"/>
                    <a:lumOff val="185"/>
                    <a:alphaOff val="0"/>
                  </a:schemeClr>
                </a:lnRef>
                <a:fillRef idx="1">
                  <a:schemeClr val="accent5">
                    <a:tint val="40000"/>
                    <a:alpha val="90000"/>
                    <a:hueOff val="859635"/>
                    <a:satOff val="-693"/>
                    <a:lumOff val="185"/>
                    <a:alphaOff val="0"/>
                  </a:schemeClr>
                </a:fillRef>
                <a:effectRef idx="0">
                  <a:schemeClr val="accent5">
                    <a:tint val="40000"/>
                    <a:alpha val="90000"/>
                    <a:hueOff val="859635"/>
                    <a:satOff val="-693"/>
                    <a:lumOff val="185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111256" tIns="135994" rIns="111256" bIns="135994" numCol="1" spcCol="1270" anchor="ctr" anchorCtr="0">
                  <a:noAutofit/>
                </a:bodyPr>
                <a:lstStyle/>
                <a:p>
                  <a:pPr marL="0" lvl="0" indent="0" algn="l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es-ES" sz="1300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recibos de pago más recientes de </a:t>
                  </a:r>
                  <a:r>
                    <a:rPr lang="es-ES" sz="1300" b="1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todos</a:t>
                  </a:r>
                  <a:r>
                    <a:rPr lang="es-ES" sz="1300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 los empleadores, el historial de pagos de manutención de menores que trabajan actualmente (6 meses), Si es su propio empleador necesitará los dos previos Schedule C.</a:t>
                  </a:r>
                </a:p>
              </p:txBody>
            </p:sp>
            <p:sp>
              <p:nvSpPr>
                <p:cNvPr id="44" name="Freeform: Shape 43">
                  <a:extLst>
                    <a:ext uri="{FF2B5EF4-FFF2-40B4-BE49-F238E27FC236}">
                      <a16:creationId xmlns:a16="http://schemas.microsoft.com/office/drawing/2014/main" id="{7E25394B-78C8-49C2-9F7B-689708BE4768}"/>
                    </a:ext>
                  </a:extLst>
                </p:cNvPr>
                <p:cNvSpPr/>
                <p:nvPr/>
              </p:nvSpPr>
              <p:spPr>
                <a:xfrm>
                  <a:off x="351788" y="2391782"/>
                  <a:ext cx="2743138" cy="535410"/>
                </a:xfrm>
                <a:custGeom>
                  <a:avLst/>
                  <a:gdLst>
                    <a:gd name="connsiteX0" fmla="*/ 0 w 1608759"/>
                    <a:gd name="connsiteY0" fmla="*/ 0 h 535410"/>
                    <a:gd name="connsiteX1" fmla="*/ 1608759 w 1608759"/>
                    <a:gd name="connsiteY1" fmla="*/ 0 h 535410"/>
                    <a:gd name="connsiteX2" fmla="*/ 1608759 w 1608759"/>
                    <a:gd name="connsiteY2" fmla="*/ 535410 h 535410"/>
                    <a:gd name="connsiteX3" fmla="*/ 0 w 1608759"/>
                    <a:gd name="connsiteY3" fmla="*/ 535410 h 535410"/>
                    <a:gd name="connsiteX4" fmla="*/ 0 w 1608759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8759" h="535410">
                      <a:moveTo>
                        <a:pt x="0" y="0"/>
                      </a:moveTo>
                      <a:lnTo>
                        <a:pt x="1608759" y="0"/>
                      </a:lnTo>
                      <a:lnTo>
                        <a:pt x="1608759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2F6C"/>
                </a:solidFill>
                <a:ln>
                  <a:solidFill>
                    <a:srgbClr val="91BED4"/>
                  </a:solidFill>
                </a:ln>
              </p:spPr>
              <p:style>
                <a:lnRef idx="2">
                  <a:schemeClr val="accent5">
                    <a:hueOff val="961627"/>
                    <a:satOff val="-1953"/>
                    <a:lumOff val="1255"/>
                    <a:alphaOff val="0"/>
                  </a:schemeClr>
                </a:lnRef>
                <a:fillRef idx="1">
                  <a:schemeClr val="accent5">
                    <a:hueOff val="961627"/>
                    <a:satOff val="-1953"/>
                    <a:lumOff val="1255"/>
                    <a:alphaOff val="0"/>
                  </a:schemeClr>
                </a:fillRef>
                <a:effectRef idx="1">
                  <a:schemeClr val="accent5">
                    <a:hueOff val="961627"/>
                    <a:satOff val="-1953"/>
                    <a:lumOff val="1255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75857" tIns="52887" rIns="75857" bIns="52887" numCol="1" spcCol="1270" anchor="ctr" anchorCtr="0">
                  <a:noAutofit/>
                </a:bodyPr>
                <a:lstStyle/>
                <a:p>
                  <a:pPr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sz="1800" b="1" kern="1200" dirty="0" err="1">
                      <a:latin typeface="Arial" panose="020B0604020202020204" pitchFamily="34" charset="0"/>
                      <a:cs typeface="Arial" panose="020B0604020202020204" pitchFamily="34" charset="0"/>
                    </a:rPr>
                    <a:t>Verificación</a:t>
                  </a:r>
                  <a:r>
                    <a:rPr lang="en-US" sz="1800" b="1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 de </a:t>
                  </a:r>
                  <a:r>
                    <a:rPr lang="en-US" sz="1800" b="1" kern="1200" dirty="0" err="1">
                      <a:latin typeface="Arial" panose="020B0604020202020204" pitchFamily="34" charset="0"/>
                      <a:cs typeface="Arial" panose="020B0604020202020204" pitchFamily="34" charset="0"/>
                    </a:rPr>
                    <a:t>Ingreso</a:t>
                  </a:r>
                  <a:endParaRPr lang="en-US" sz="1800" b="1" kern="120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6" name="Freeform: Shape 45">
                  <a:extLst>
                    <a:ext uri="{FF2B5EF4-FFF2-40B4-BE49-F238E27FC236}">
                      <a16:creationId xmlns:a16="http://schemas.microsoft.com/office/drawing/2014/main" id="{BFEAB528-80A6-4732-9D5C-58A7FD290785}"/>
                    </a:ext>
                  </a:extLst>
                </p:cNvPr>
                <p:cNvSpPr/>
                <p:nvPr/>
              </p:nvSpPr>
              <p:spPr>
                <a:xfrm>
                  <a:off x="5408020" y="2959317"/>
                  <a:ext cx="3475025" cy="535410"/>
                </a:xfrm>
                <a:custGeom>
                  <a:avLst/>
                  <a:gdLst>
                    <a:gd name="connsiteX0" fmla="*/ 0 w 5407342"/>
                    <a:gd name="connsiteY0" fmla="*/ 0 h 535410"/>
                    <a:gd name="connsiteX1" fmla="*/ 5407342 w 5407342"/>
                    <a:gd name="connsiteY1" fmla="*/ 0 h 535410"/>
                    <a:gd name="connsiteX2" fmla="*/ 5407342 w 5407342"/>
                    <a:gd name="connsiteY2" fmla="*/ 535410 h 535410"/>
                    <a:gd name="connsiteX3" fmla="*/ 0 w 5407342"/>
                    <a:gd name="connsiteY3" fmla="*/ 535410 h 535410"/>
                    <a:gd name="connsiteX4" fmla="*/ 0 w 5407342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407342" h="535410">
                      <a:moveTo>
                        <a:pt x="0" y="0"/>
                      </a:moveTo>
                      <a:lnTo>
                        <a:pt x="5407342" y="0"/>
                      </a:lnTo>
                      <a:lnTo>
                        <a:pt x="5407342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D9E8F5">
                    <a:alpha val="90000"/>
                  </a:srgbClr>
                </a:solidFill>
              </p:spPr>
              <p:style>
                <a:lnRef idx="2">
                  <a:schemeClr val="accent5">
                    <a:tint val="40000"/>
                    <a:alpha val="90000"/>
                    <a:hueOff val="1289453"/>
                    <a:satOff val="-1039"/>
                    <a:lumOff val="278"/>
                    <a:alphaOff val="0"/>
                  </a:schemeClr>
                </a:lnRef>
                <a:fillRef idx="1">
                  <a:schemeClr val="accent5">
                    <a:tint val="40000"/>
                    <a:alpha val="90000"/>
                    <a:hueOff val="1289453"/>
                    <a:satOff val="-1039"/>
                    <a:lumOff val="278"/>
                    <a:alphaOff val="0"/>
                  </a:schemeClr>
                </a:fillRef>
                <a:effectRef idx="0">
                  <a:schemeClr val="accent5">
                    <a:tint val="40000"/>
                    <a:alpha val="90000"/>
                    <a:hueOff val="1289453"/>
                    <a:satOff val="-1039"/>
                    <a:lumOff val="278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104917" tIns="135994" rIns="104917" bIns="135994" numCol="1" spcCol="1270" anchor="ctr" anchorCtr="0">
                  <a:noAutofit/>
                </a:bodyPr>
                <a:lstStyle/>
                <a:p>
                  <a:pPr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sz="14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Para </a:t>
                  </a:r>
                  <a:r>
                    <a:rPr lang="en-US" sz="1400" dirty="0" err="1">
                      <a:latin typeface="Arial" panose="020B0604020202020204" pitchFamily="34" charset="0"/>
                      <a:cs typeface="Arial" panose="020B0604020202020204" pitchFamily="34" charset="0"/>
                    </a:rPr>
                    <a:t>el</a:t>
                  </a:r>
                  <a:r>
                    <a:rPr lang="en-US" sz="14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 </a:t>
                  </a:r>
                  <a:r>
                    <a:rPr lang="en-US" sz="1400" dirty="0" err="1">
                      <a:latin typeface="Arial" panose="020B0604020202020204" pitchFamily="34" charset="0"/>
                      <a:cs typeface="Arial" panose="020B0604020202020204" pitchFamily="34" charset="0"/>
                    </a:rPr>
                    <a:t>año</a:t>
                  </a:r>
                  <a:r>
                    <a:rPr lang="en-US" sz="14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 actual</a:t>
                  </a:r>
                </a:p>
              </p:txBody>
            </p:sp>
            <p:sp>
              <p:nvSpPr>
                <p:cNvPr id="47" name="Freeform: Shape 46">
                  <a:extLst>
                    <a:ext uri="{FF2B5EF4-FFF2-40B4-BE49-F238E27FC236}">
                      <a16:creationId xmlns:a16="http://schemas.microsoft.com/office/drawing/2014/main" id="{3BC85336-7F6A-4C1F-B496-57F96DF8A254}"/>
                    </a:ext>
                  </a:extLst>
                </p:cNvPr>
                <p:cNvSpPr/>
                <p:nvPr/>
              </p:nvSpPr>
              <p:spPr>
                <a:xfrm>
                  <a:off x="351788" y="2951786"/>
                  <a:ext cx="5056233" cy="535410"/>
                </a:xfrm>
                <a:custGeom>
                  <a:avLst/>
                  <a:gdLst>
                    <a:gd name="connsiteX0" fmla="*/ 0 w 3123916"/>
                    <a:gd name="connsiteY0" fmla="*/ 0 h 535410"/>
                    <a:gd name="connsiteX1" fmla="*/ 3123916 w 3123916"/>
                    <a:gd name="connsiteY1" fmla="*/ 0 h 535410"/>
                    <a:gd name="connsiteX2" fmla="*/ 3123916 w 3123916"/>
                    <a:gd name="connsiteY2" fmla="*/ 535410 h 535410"/>
                    <a:gd name="connsiteX3" fmla="*/ 0 w 3123916"/>
                    <a:gd name="connsiteY3" fmla="*/ 535410 h 535410"/>
                    <a:gd name="connsiteX4" fmla="*/ 0 w 3123916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3916" h="535410">
                      <a:moveTo>
                        <a:pt x="0" y="0"/>
                      </a:moveTo>
                      <a:lnTo>
                        <a:pt x="3123916" y="0"/>
                      </a:lnTo>
                      <a:lnTo>
                        <a:pt x="3123916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2F6C"/>
                </a:solidFill>
                <a:ln>
                  <a:solidFill>
                    <a:srgbClr val="91BED4"/>
                  </a:solidFill>
                </a:ln>
              </p:spPr>
              <p:style>
                <a:lnRef idx="2">
                  <a:schemeClr val="accent5">
                    <a:hueOff val="1442440"/>
                    <a:satOff val="-2929"/>
                    <a:lumOff val="1882"/>
                    <a:alphaOff val="0"/>
                  </a:schemeClr>
                </a:lnRef>
                <a:fillRef idx="1">
                  <a:schemeClr val="accent5">
                    <a:hueOff val="1442440"/>
                    <a:satOff val="-2929"/>
                    <a:lumOff val="1882"/>
                    <a:alphaOff val="0"/>
                  </a:schemeClr>
                </a:fillRef>
                <a:effectRef idx="1">
                  <a:schemeClr val="accent5">
                    <a:hueOff val="1442440"/>
                    <a:satOff val="-2929"/>
                    <a:lumOff val="1882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71535" tIns="52887" rIns="71535" bIns="52887" numCol="1" spcCol="1270" anchor="ctr" anchorCtr="0">
                  <a:noAutofit/>
                </a:bodyPr>
                <a:lstStyle/>
                <a:p>
                  <a:pPr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Award Letters income for disability, retirement, supplemental security </a:t>
                  </a:r>
                  <a:endParaRPr lang="en-US" sz="1800" b="1" kern="120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AE842733-EEDA-4B58-9E04-0E70ED0EA1F1}"/>
                  </a:ext>
                </a:extLst>
              </p:cNvPr>
              <p:cNvGrpSpPr/>
              <p:nvPr/>
            </p:nvGrpSpPr>
            <p:grpSpPr>
              <a:xfrm>
                <a:off x="354789" y="3535697"/>
                <a:ext cx="8531274" cy="2805549"/>
                <a:chOff x="381062" y="3977591"/>
                <a:chExt cx="8531274" cy="2805549"/>
              </a:xfrm>
            </p:grpSpPr>
            <p:sp>
              <p:nvSpPr>
                <p:cNvPr id="134" name="Freeform: Shape 133">
                  <a:extLst>
                    <a:ext uri="{FF2B5EF4-FFF2-40B4-BE49-F238E27FC236}">
                      <a16:creationId xmlns:a16="http://schemas.microsoft.com/office/drawing/2014/main" id="{21DEE288-18B7-4D3E-9714-C0ECF6A99250}"/>
                    </a:ext>
                  </a:extLst>
                </p:cNvPr>
                <p:cNvSpPr/>
                <p:nvPr/>
              </p:nvSpPr>
              <p:spPr>
                <a:xfrm>
                  <a:off x="4113419" y="3977591"/>
                  <a:ext cx="4796262" cy="535410"/>
                </a:xfrm>
                <a:custGeom>
                  <a:avLst/>
                  <a:gdLst>
                    <a:gd name="connsiteX0" fmla="*/ 0 w 4760595"/>
                    <a:gd name="connsiteY0" fmla="*/ 0 h 535410"/>
                    <a:gd name="connsiteX1" fmla="*/ 4760595 w 4760595"/>
                    <a:gd name="connsiteY1" fmla="*/ 0 h 535410"/>
                    <a:gd name="connsiteX2" fmla="*/ 4760595 w 4760595"/>
                    <a:gd name="connsiteY2" fmla="*/ 535410 h 535410"/>
                    <a:gd name="connsiteX3" fmla="*/ 0 w 4760595"/>
                    <a:gd name="connsiteY3" fmla="*/ 535410 h 535410"/>
                    <a:gd name="connsiteX4" fmla="*/ 0 w 4760595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760595" h="535410">
                      <a:moveTo>
                        <a:pt x="0" y="0"/>
                      </a:moveTo>
                      <a:lnTo>
                        <a:pt x="4760595" y="0"/>
                      </a:lnTo>
                      <a:lnTo>
                        <a:pt x="4760595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D9E8F5">
                    <a:alpha val="90000"/>
                  </a:srgbClr>
                </a:solidFill>
              </p:spPr>
              <p:style>
                <a:lnRef idx="2">
                  <a:schemeClr val="accent5">
                    <a:tint val="40000"/>
                    <a:alpha val="90000"/>
                    <a:hueOff val="2578905"/>
                    <a:satOff val="-2079"/>
                    <a:lumOff val="556"/>
                    <a:alphaOff val="0"/>
                  </a:schemeClr>
                </a:lnRef>
                <a:fillRef idx="1">
                  <a:schemeClr val="accent5">
                    <a:tint val="40000"/>
                    <a:alpha val="90000"/>
                    <a:hueOff val="2578905"/>
                    <a:satOff val="-2079"/>
                    <a:lumOff val="556"/>
                    <a:alphaOff val="0"/>
                  </a:schemeClr>
                </a:fillRef>
                <a:effectRef idx="0">
                  <a:schemeClr val="accent5">
                    <a:tint val="40000"/>
                    <a:alpha val="90000"/>
                    <a:hueOff val="2578905"/>
                    <a:satOff val="-2079"/>
                    <a:lumOff val="556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92369" tIns="135994" rIns="92369" bIns="135994" numCol="1" spcCol="1270" anchor="ctr" anchorCtr="0">
                  <a:noAutofit/>
                </a:bodyPr>
                <a:lstStyle/>
                <a:p>
                  <a:pPr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s-ES" sz="14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Para los 2 años anteriores</a:t>
                  </a:r>
                </a:p>
              </p:txBody>
            </p:sp>
            <p:sp>
              <p:nvSpPr>
                <p:cNvPr id="135" name="Freeform: Shape 134">
                  <a:extLst>
                    <a:ext uri="{FF2B5EF4-FFF2-40B4-BE49-F238E27FC236}">
                      <a16:creationId xmlns:a16="http://schemas.microsoft.com/office/drawing/2014/main" id="{02E59AE2-3A75-47E2-9C4A-07614CF122E4}"/>
                    </a:ext>
                  </a:extLst>
                </p:cNvPr>
                <p:cNvSpPr/>
                <p:nvPr/>
              </p:nvSpPr>
              <p:spPr>
                <a:xfrm>
                  <a:off x="381062" y="3977591"/>
                  <a:ext cx="3733738" cy="535410"/>
                </a:xfrm>
                <a:custGeom>
                  <a:avLst/>
                  <a:gdLst>
                    <a:gd name="connsiteX0" fmla="*/ 0 w 3768022"/>
                    <a:gd name="connsiteY0" fmla="*/ 0 h 535410"/>
                    <a:gd name="connsiteX1" fmla="*/ 3768022 w 3768022"/>
                    <a:gd name="connsiteY1" fmla="*/ 0 h 535410"/>
                    <a:gd name="connsiteX2" fmla="*/ 3768022 w 3768022"/>
                    <a:gd name="connsiteY2" fmla="*/ 535410 h 535410"/>
                    <a:gd name="connsiteX3" fmla="*/ 0 w 3768022"/>
                    <a:gd name="connsiteY3" fmla="*/ 535410 h 535410"/>
                    <a:gd name="connsiteX4" fmla="*/ 0 w 3768022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768022" h="535410">
                      <a:moveTo>
                        <a:pt x="0" y="0"/>
                      </a:moveTo>
                      <a:lnTo>
                        <a:pt x="3768022" y="0"/>
                      </a:lnTo>
                      <a:lnTo>
                        <a:pt x="3768022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2F6C"/>
                </a:solidFill>
                <a:ln>
                  <a:solidFill>
                    <a:srgbClr val="91BED4"/>
                  </a:solidFill>
                </a:ln>
              </p:spPr>
              <p:style>
                <a:lnRef idx="2">
                  <a:schemeClr val="accent5">
                    <a:hueOff val="2884880"/>
                    <a:satOff val="-5858"/>
                    <a:lumOff val="3765"/>
                    <a:alphaOff val="0"/>
                  </a:schemeClr>
                </a:lnRef>
                <a:fillRef idx="1">
                  <a:schemeClr val="accent5">
                    <a:hueOff val="2884880"/>
                    <a:satOff val="-5858"/>
                    <a:lumOff val="3765"/>
                    <a:alphaOff val="0"/>
                  </a:schemeClr>
                </a:fillRef>
                <a:effectRef idx="1">
                  <a:schemeClr val="accent5">
                    <a:hueOff val="2884880"/>
                    <a:satOff val="-5858"/>
                    <a:lumOff val="3765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62979" tIns="52887" rIns="62979" bIns="52887" numCol="1" spcCol="1270" anchor="ctr" anchorCtr="0">
                  <a:noAutofit/>
                </a:bodyPr>
                <a:lstStyle/>
                <a:p>
                  <a:pPr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Tax return(s) and W-2(s)</a:t>
                  </a:r>
                </a:p>
              </p:txBody>
            </p:sp>
            <p:sp>
              <p:nvSpPr>
                <p:cNvPr id="136" name="Freeform: Shape 135">
                  <a:extLst>
                    <a:ext uri="{FF2B5EF4-FFF2-40B4-BE49-F238E27FC236}">
                      <a16:creationId xmlns:a16="http://schemas.microsoft.com/office/drawing/2014/main" id="{E081D065-1C49-4050-BF81-F5FA54EEA672}"/>
                    </a:ext>
                  </a:extLst>
                </p:cNvPr>
                <p:cNvSpPr/>
                <p:nvPr/>
              </p:nvSpPr>
              <p:spPr>
                <a:xfrm>
                  <a:off x="4113420" y="4545126"/>
                  <a:ext cx="4796262" cy="535410"/>
                </a:xfrm>
                <a:custGeom>
                  <a:avLst/>
                  <a:gdLst>
                    <a:gd name="connsiteX0" fmla="*/ 0 w 4440555"/>
                    <a:gd name="connsiteY0" fmla="*/ 0 h 535410"/>
                    <a:gd name="connsiteX1" fmla="*/ 4440555 w 4440555"/>
                    <a:gd name="connsiteY1" fmla="*/ 0 h 535410"/>
                    <a:gd name="connsiteX2" fmla="*/ 4440555 w 4440555"/>
                    <a:gd name="connsiteY2" fmla="*/ 535410 h 535410"/>
                    <a:gd name="connsiteX3" fmla="*/ 0 w 4440555"/>
                    <a:gd name="connsiteY3" fmla="*/ 535410 h 535410"/>
                    <a:gd name="connsiteX4" fmla="*/ 0 w 4440555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440555" h="535410">
                      <a:moveTo>
                        <a:pt x="0" y="0"/>
                      </a:moveTo>
                      <a:lnTo>
                        <a:pt x="4440555" y="0"/>
                      </a:lnTo>
                      <a:lnTo>
                        <a:pt x="4440555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D9E8F5">
                    <a:alpha val="90000"/>
                  </a:srgbClr>
                </a:solidFill>
              </p:spPr>
              <p:style>
                <a:lnRef idx="2">
                  <a:schemeClr val="accent5">
                    <a:tint val="40000"/>
                    <a:alpha val="90000"/>
                    <a:hueOff val="3008723"/>
                    <a:satOff val="-2425"/>
                    <a:lumOff val="648"/>
                    <a:alphaOff val="0"/>
                  </a:schemeClr>
                </a:lnRef>
                <a:fillRef idx="1">
                  <a:schemeClr val="accent5">
                    <a:tint val="40000"/>
                    <a:alpha val="90000"/>
                    <a:hueOff val="3008723"/>
                    <a:satOff val="-2425"/>
                    <a:lumOff val="648"/>
                    <a:alphaOff val="0"/>
                  </a:schemeClr>
                </a:fillRef>
                <a:effectRef idx="0">
                  <a:schemeClr val="accent5">
                    <a:tint val="40000"/>
                    <a:alpha val="90000"/>
                    <a:hueOff val="3008723"/>
                    <a:satOff val="-2425"/>
                    <a:lumOff val="648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86159" tIns="135994" rIns="86159" bIns="135994" numCol="1" spcCol="1270" anchor="ctr" anchorCtr="0">
                  <a:noAutofit/>
                </a:bodyPr>
                <a:lstStyle/>
                <a:p>
                  <a:pPr lvl="0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s-ES" sz="13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Para todos lo que tienen 18 años o mas, costo de $25 en la corte (son responsables de cubrir el costo del mismo) traer el original.</a:t>
                  </a:r>
                </a:p>
              </p:txBody>
            </p:sp>
            <p:sp>
              <p:nvSpPr>
                <p:cNvPr id="137" name="Freeform: Shape 136">
                  <a:extLst>
                    <a:ext uri="{FF2B5EF4-FFF2-40B4-BE49-F238E27FC236}">
                      <a16:creationId xmlns:a16="http://schemas.microsoft.com/office/drawing/2014/main" id="{E3CF4F46-CD6C-4D38-AC4F-959E174618C7}"/>
                    </a:ext>
                  </a:extLst>
                </p:cNvPr>
                <p:cNvSpPr/>
                <p:nvPr/>
              </p:nvSpPr>
              <p:spPr>
                <a:xfrm>
                  <a:off x="381063" y="4545126"/>
                  <a:ext cx="3733737" cy="535410"/>
                </a:xfrm>
                <a:custGeom>
                  <a:avLst/>
                  <a:gdLst>
                    <a:gd name="connsiteX0" fmla="*/ 0 w 4090073"/>
                    <a:gd name="connsiteY0" fmla="*/ 0 h 535410"/>
                    <a:gd name="connsiteX1" fmla="*/ 4090073 w 4090073"/>
                    <a:gd name="connsiteY1" fmla="*/ 0 h 535410"/>
                    <a:gd name="connsiteX2" fmla="*/ 4090073 w 4090073"/>
                    <a:gd name="connsiteY2" fmla="*/ 535410 h 535410"/>
                    <a:gd name="connsiteX3" fmla="*/ 0 w 4090073"/>
                    <a:gd name="connsiteY3" fmla="*/ 535410 h 535410"/>
                    <a:gd name="connsiteX4" fmla="*/ 0 w 4090073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090073" h="535410">
                      <a:moveTo>
                        <a:pt x="0" y="0"/>
                      </a:moveTo>
                      <a:lnTo>
                        <a:pt x="4090073" y="0"/>
                      </a:lnTo>
                      <a:lnTo>
                        <a:pt x="4090073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2F6C"/>
                </a:solidFill>
                <a:ln>
                  <a:solidFill>
                    <a:srgbClr val="91BED4"/>
                  </a:solidFill>
                </a:ln>
              </p:spPr>
              <p:style>
                <a:lnRef idx="2">
                  <a:schemeClr val="accent5">
                    <a:hueOff val="3365693"/>
                    <a:satOff val="-6835"/>
                    <a:lumOff val="4392"/>
                    <a:alphaOff val="0"/>
                  </a:schemeClr>
                </a:lnRef>
                <a:fillRef idx="1">
                  <a:schemeClr val="accent5">
                    <a:hueOff val="3365693"/>
                    <a:satOff val="-6835"/>
                    <a:lumOff val="4392"/>
                    <a:alphaOff val="0"/>
                  </a:schemeClr>
                </a:fillRef>
                <a:effectRef idx="1">
                  <a:schemeClr val="accent5">
                    <a:hueOff val="3365693"/>
                    <a:satOff val="-6835"/>
                    <a:lumOff val="4392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8745" tIns="52887" rIns="58745" bIns="52887" numCol="1" spcCol="1270" anchor="ctr" anchorCtr="0">
                  <a:noAutofit/>
                </a:bodyPr>
                <a:lstStyle/>
                <a:p>
                  <a:pPr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Certified Criminal Report</a:t>
                  </a:r>
                </a:p>
              </p:txBody>
            </p:sp>
            <p:sp>
              <p:nvSpPr>
                <p:cNvPr id="138" name="Freeform: Shape 137">
                  <a:extLst>
                    <a:ext uri="{FF2B5EF4-FFF2-40B4-BE49-F238E27FC236}">
                      <a16:creationId xmlns:a16="http://schemas.microsoft.com/office/drawing/2014/main" id="{874F19DD-3658-4085-A316-A29BDFE4D478}"/>
                    </a:ext>
                  </a:extLst>
                </p:cNvPr>
                <p:cNvSpPr/>
                <p:nvPr/>
              </p:nvSpPr>
              <p:spPr>
                <a:xfrm>
                  <a:off x="4113419" y="5112661"/>
                  <a:ext cx="4798917" cy="535410"/>
                </a:xfrm>
                <a:custGeom>
                  <a:avLst/>
                  <a:gdLst>
                    <a:gd name="connsiteX0" fmla="*/ 0 w 3453765"/>
                    <a:gd name="connsiteY0" fmla="*/ 0 h 535410"/>
                    <a:gd name="connsiteX1" fmla="*/ 3453765 w 3453765"/>
                    <a:gd name="connsiteY1" fmla="*/ 0 h 535410"/>
                    <a:gd name="connsiteX2" fmla="*/ 3453765 w 3453765"/>
                    <a:gd name="connsiteY2" fmla="*/ 535410 h 535410"/>
                    <a:gd name="connsiteX3" fmla="*/ 0 w 3453765"/>
                    <a:gd name="connsiteY3" fmla="*/ 535410 h 535410"/>
                    <a:gd name="connsiteX4" fmla="*/ 0 w 3453765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453765" h="535410">
                      <a:moveTo>
                        <a:pt x="0" y="0"/>
                      </a:moveTo>
                      <a:lnTo>
                        <a:pt x="3453765" y="0"/>
                      </a:lnTo>
                      <a:lnTo>
                        <a:pt x="3453765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D9E8F5">
                    <a:alpha val="90000"/>
                  </a:srgbClr>
                </a:solidFill>
              </p:spPr>
              <p:style>
                <a:lnRef idx="2">
                  <a:schemeClr val="accent5">
                    <a:tint val="40000"/>
                    <a:alpha val="90000"/>
                    <a:hueOff val="3438540"/>
                    <a:satOff val="-2772"/>
                    <a:lumOff val="741"/>
                    <a:alphaOff val="0"/>
                  </a:schemeClr>
                </a:lnRef>
                <a:fillRef idx="1">
                  <a:schemeClr val="accent5">
                    <a:tint val="40000"/>
                    <a:alpha val="90000"/>
                    <a:hueOff val="3438540"/>
                    <a:satOff val="-2772"/>
                    <a:lumOff val="741"/>
                    <a:alphaOff val="0"/>
                  </a:schemeClr>
                </a:fillRef>
                <a:effectRef idx="0">
                  <a:schemeClr val="accent5">
                    <a:tint val="40000"/>
                    <a:alpha val="90000"/>
                    <a:hueOff val="3438540"/>
                    <a:satOff val="-2772"/>
                    <a:lumOff val="741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67013" tIns="135994" rIns="67013" bIns="135994" numCol="1" spcCol="1270" anchor="ctr" anchorCtr="0">
                  <a:noAutofit/>
                </a:bodyPr>
                <a:lstStyle/>
                <a:p>
                  <a:pPr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s-ES" sz="13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certificado de matrimonio, papeles de divorcio o documentación de separación legal con un acuerdo de libre comercio</a:t>
                  </a:r>
                </a:p>
              </p:txBody>
            </p:sp>
            <p:sp>
              <p:nvSpPr>
                <p:cNvPr id="139" name="Freeform: Shape 138">
                  <a:extLst>
                    <a:ext uri="{FF2B5EF4-FFF2-40B4-BE49-F238E27FC236}">
                      <a16:creationId xmlns:a16="http://schemas.microsoft.com/office/drawing/2014/main" id="{529274AD-4ADC-40B7-8C0D-122283DA5873}"/>
                    </a:ext>
                  </a:extLst>
                </p:cNvPr>
                <p:cNvSpPr/>
                <p:nvPr/>
              </p:nvSpPr>
              <p:spPr>
                <a:xfrm>
                  <a:off x="381752" y="5112661"/>
                  <a:ext cx="3732357" cy="535410"/>
                </a:xfrm>
                <a:custGeom>
                  <a:avLst/>
                  <a:gdLst>
                    <a:gd name="connsiteX0" fmla="*/ 0 w 5077509"/>
                    <a:gd name="connsiteY0" fmla="*/ 0 h 535410"/>
                    <a:gd name="connsiteX1" fmla="*/ 5077509 w 5077509"/>
                    <a:gd name="connsiteY1" fmla="*/ 0 h 535410"/>
                    <a:gd name="connsiteX2" fmla="*/ 5077509 w 5077509"/>
                    <a:gd name="connsiteY2" fmla="*/ 535410 h 535410"/>
                    <a:gd name="connsiteX3" fmla="*/ 0 w 5077509"/>
                    <a:gd name="connsiteY3" fmla="*/ 535410 h 535410"/>
                    <a:gd name="connsiteX4" fmla="*/ 0 w 5077509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077509" h="535410">
                      <a:moveTo>
                        <a:pt x="0" y="0"/>
                      </a:moveTo>
                      <a:lnTo>
                        <a:pt x="5077509" y="0"/>
                      </a:lnTo>
                      <a:lnTo>
                        <a:pt x="5077509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2F6C"/>
                </a:solidFill>
                <a:ln>
                  <a:solidFill>
                    <a:srgbClr val="91BED4"/>
                  </a:solidFill>
                </a:ln>
              </p:spPr>
              <p:style>
                <a:lnRef idx="2">
                  <a:schemeClr val="accent5">
                    <a:hueOff val="3846506"/>
                    <a:satOff val="-7811"/>
                    <a:lumOff val="5020"/>
                    <a:alphaOff val="0"/>
                  </a:schemeClr>
                </a:lnRef>
                <a:fillRef idx="1">
                  <a:schemeClr val="accent5">
                    <a:hueOff val="3846506"/>
                    <a:satOff val="-7811"/>
                    <a:lumOff val="5020"/>
                    <a:alphaOff val="0"/>
                  </a:schemeClr>
                </a:fillRef>
                <a:effectRef idx="1">
                  <a:schemeClr val="accent5">
                    <a:hueOff val="3846506"/>
                    <a:satOff val="-7811"/>
                    <a:lumOff val="502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45690" tIns="52887" rIns="45690" bIns="52887" numCol="1" spcCol="1270" anchor="ctr" anchorCtr="0">
                  <a:noAutofit/>
                </a:bodyPr>
                <a:lstStyle/>
                <a:p>
                  <a:pPr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Verification of Marital Status</a:t>
                  </a:r>
                </a:p>
              </p:txBody>
            </p:sp>
            <p:sp>
              <p:nvSpPr>
                <p:cNvPr id="140" name="Freeform: Shape 139">
                  <a:extLst>
                    <a:ext uri="{FF2B5EF4-FFF2-40B4-BE49-F238E27FC236}">
                      <a16:creationId xmlns:a16="http://schemas.microsoft.com/office/drawing/2014/main" id="{BCD953E4-F25A-46C7-B5A0-A68395FB7111}"/>
                    </a:ext>
                  </a:extLst>
                </p:cNvPr>
                <p:cNvSpPr/>
                <p:nvPr/>
              </p:nvSpPr>
              <p:spPr>
                <a:xfrm>
                  <a:off x="2590800" y="5680196"/>
                  <a:ext cx="6321520" cy="535410"/>
                </a:xfrm>
                <a:custGeom>
                  <a:avLst/>
                  <a:gdLst>
                    <a:gd name="connsiteX0" fmla="*/ 0 w 5407342"/>
                    <a:gd name="connsiteY0" fmla="*/ 0 h 535410"/>
                    <a:gd name="connsiteX1" fmla="*/ 5407342 w 5407342"/>
                    <a:gd name="connsiteY1" fmla="*/ 0 h 535410"/>
                    <a:gd name="connsiteX2" fmla="*/ 5407342 w 5407342"/>
                    <a:gd name="connsiteY2" fmla="*/ 535410 h 535410"/>
                    <a:gd name="connsiteX3" fmla="*/ 0 w 5407342"/>
                    <a:gd name="connsiteY3" fmla="*/ 535410 h 535410"/>
                    <a:gd name="connsiteX4" fmla="*/ 0 w 5407342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407342" h="535410">
                      <a:moveTo>
                        <a:pt x="0" y="0"/>
                      </a:moveTo>
                      <a:lnTo>
                        <a:pt x="5407342" y="0"/>
                      </a:lnTo>
                      <a:lnTo>
                        <a:pt x="5407342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D9E8F5">
                    <a:alpha val="90000"/>
                  </a:srgbClr>
                </a:solidFill>
              </p:spPr>
              <p:style>
                <a:lnRef idx="2">
                  <a:schemeClr val="accent5">
                    <a:tint val="40000"/>
                    <a:alpha val="90000"/>
                    <a:hueOff val="3868358"/>
                    <a:satOff val="-3118"/>
                    <a:lumOff val="833"/>
                    <a:alphaOff val="0"/>
                  </a:schemeClr>
                </a:lnRef>
                <a:fillRef idx="1">
                  <a:schemeClr val="accent5">
                    <a:tint val="40000"/>
                    <a:alpha val="90000"/>
                    <a:hueOff val="3868358"/>
                    <a:satOff val="-3118"/>
                    <a:lumOff val="833"/>
                    <a:alphaOff val="0"/>
                  </a:schemeClr>
                </a:fillRef>
                <a:effectRef idx="0">
                  <a:schemeClr val="accent5">
                    <a:tint val="40000"/>
                    <a:alpha val="90000"/>
                    <a:hueOff val="3868358"/>
                    <a:satOff val="-3118"/>
                    <a:lumOff val="833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104917" tIns="135994" rIns="104917" bIns="135994" numCol="1" spcCol="1270" anchor="ctr" anchorCtr="0">
                  <a:noAutofit/>
                </a:bodyPr>
                <a:lstStyle/>
                <a:p>
                  <a:pPr marL="0" lvl="0" indent="0" algn="l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es-ES" sz="1400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Si es veterano del ejército de los EE. UU.</a:t>
                  </a:r>
                </a:p>
              </p:txBody>
            </p:sp>
            <p:sp>
              <p:nvSpPr>
                <p:cNvPr id="141" name="Freeform: Shape 140">
                  <a:extLst>
                    <a:ext uri="{FF2B5EF4-FFF2-40B4-BE49-F238E27FC236}">
                      <a16:creationId xmlns:a16="http://schemas.microsoft.com/office/drawing/2014/main" id="{824F7516-8C8F-4857-9904-7B52E057A600}"/>
                    </a:ext>
                  </a:extLst>
                </p:cNvPr>
                <p:cNvSpPr/>
                <p:nvPr/>
              </p:nvSpPr>
              <p:spPr>
                <a:xfrm>
                  <a:off x="381062" y="5680196"/>
                  <a:ext cx="2209738" cy="535410"/>
                </a:xfrm>
                <a:custGeom>
                  <a:avLst/>
                  <a:gdLst>
                    <a:gd name="connsiteX0" fmla="*/ 0 w 3123916"/>
                    <a:gd name="connsiteY0" fmla="*/ 0 h 535410"/>
                    <a:gd name="connsiteX1" fmla="*/ 3123916 w 3123916"/>
                    <a:gd name="connsiteY1" fmla="*/ 0 h 535410"/>
                    <a:gd name="connsiteX2" fmla="*/ 3123916 w 3123916"/>
                    <a:gd name="connsiteY2" fmla="*/ 535410 h 535410"/>
                    <a:gd name="connsiteX3" fmla="*/ 0 w 3123916"/>
                    <a:gd name="connsiteY3" fmla="*/ 535410 h 535410"/>
                    <a:gd name="connsiteX4" fmla="*/ 0 w 3123916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3916" h="535410">
                      <a:moveTo>
                        <a:pt x="0" y="0"/>
                      </a:moveTo>
                      <a:lnTo>
                        <a:pt x="3123916" y="0"/>
                      </a:lnTo>
                      <a:lnTo>
                        <a:pt x="3123916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2F6C"/>
                </a:solidFill>
                <a:ln>
                  <a:solidFill>
                    <a:srgbClr val="91BED4"/>
                  </a:solidFill>
                </a:ln>
              </p:spPr>
              <p:style>
                <a:lnRef idx="2">
                  <a:schemeClr val="accent5">
                    <a:hueOff val="4327319"/>
                    <a:satOff val="-8788"/>
                    <a:lumOff val="5647"/>
                    <a:alphaOff val="0"/>
                  </a:schemeClr>
                </a:lnRef>
                <a:fillRef idx="1">
                  <a:schemeClr val="accent5">
                    <a:hueOff val="4327319"/>
                    <a:satOff val="-8788"/>
                    <a:lumOff val="5647"/>
                    <a:alphaOff val="0"/>
                  </a:schemeClr>
                </a:fillRef>
                <a:effectRef idx="1">
                  <a:schemeClr val="accent5">
                    <a:hueOff val="4327319"/>
                    <a:satOff val="-8788"/>
                    <a:lumOff val="5647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71535" tIns="52887" rIns="71535" bIns="52887" numCol="1" spcCol="1270" anchor="ctr" anchorCtr="0">
                  <a:noAutofit/>
                </a:bodyPr>
                <a:lstStyle/>
                <a:p>
                  <a:pPr marL="0" lvl="0" indent="0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en-US" sz="1800" b="1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DD-214</a:t>
                  </a:r>
                </a:p>
              </p:txBody>
            </p:sp>
            <p:sp>
              <p:nvSpPr>
                <p:cNvPr id="142" name="Freeform: Shape 141">
                  <a:extLst>
                    <a:ext uri="{FF2B5EF4-FFF2-40B4-BE49-F238E27FC236}">
                      <a16:creationId xmlns:a16="http://schemas.microsoft.com/office/drawing/2014/main" id="{6202FC97-EDC0-4F8C-8128-40A64545B388}"/>
                    </a:ext>
                  </a:extLst>
                </p:cNvPr>
                <p:cNvSpPr/>
                <p:nvPr/>
              </p:nvSpPr>
              <p:spPr>
                <a:xfrm>
                  <a:off x="5437296" y="6247730"/>
                  <a:ext cx="3473767" cy="535410"/>
                </a:xfrm>
                <a:custGeom>
                  <a:avLst/>
                  <a:gdLst>
                    <a:gd name="connsiteX0" fmla="*/ 0 w 3473767"/>
                    <a:gd name="connsiteY0" fmla="*/ 0 h 535410"/>
                    <a:gd name="connsiteX1" fmla="*/ 3473767 w 3473767"/>
                    <a:gd name="connsiteY1" fmla="*/ 0 h 535410"/>
                    <a:gd name="connsiteX2" fmla="*/ 3473767 w 3473767"/>
                    <a:gd name="connsiteY2" fmla="*/ 535410 h 535410"/>
                    <a:gd name="connsiteX3" fmla="*/ 0 w 3473767"/>
                    <a:gd name="connsiteY3" fmla="*/ 535410 h 535410"/>
                    <a:gd name="connsiteX4" fmla="*/ 0 w 3473767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473767" h="535410">
                      <a:moveTo>
                        <a:pt x="0" y="0"/>
                      </a:moveTo>
                      <a:lnTo>
                        <a:pt x="3473767" y="0"/>
                      </a:lnTo>
                      <a:lnTo>
                        <a:pt x="3473767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D9E8F5">
                    <a:alpha val="90000"/>
                  </a:srgbClr>
                </a:solidFill>
              </p:spPr>
              <p:style>
                <a:lnRef idx="2">
                  <a:schemeClr val="accent5">
                    <a:tint val="40000"/>
                    <a:alpha val="90000"/>
                    <a:hueOff val="4298175"/>
                    <a:satOff val="-3465"/>
                    <a:lumOff val="926"/>
                    <a:alphaOff val="0"/>
                  </a:schemeClr>
                </a:lnRef>
                <a:fillRef idx="1">
                  <a:schemeClr val="accent5">
                    <a:tint val="40000"/>
                    <a:alpha val="90000"/>
                    <a:hueOff val="4298175"/>
                    <a:satOff val="-3465"/>
                    <a:lumOff val="926"/>
                    <a:alphaOff val="0"/>
                  </a:schemeClr>
                </a:fillRef>
                <a:effectRef idx="0">
                  <a:schemeClr val="accent5">
                    <a:tint val="40000"/>
                    <a:alpha val="90000"/>
                    <a:hueOff val="4298175"/>
                    <a:satOff val="-3465"/>
                    <a:lumOff val="926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67401" tIns="135994" rIns="67401" bIns="135994" numCol="1" spcCol="1270" anchor="ctr" anchorCtr="0">
                  <a:noAutofit/>
                </a:bodyPr>
                <a:lstStyle/>
                <a:p>
                  <a:pPr marL="0" lvl="0" indent="0" algn="l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es-ES" sz="1400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Por Aplicante- costo para el Reporte de Crédito</a:t>
                  </a:r>
                </a:p>
              </p:txBody>
            </p:sp>
            <p:sp>
              <p:nvSpPr>
                <p:cNvPr id="143" name="Freeform: Shape 142">
                  <a:extLst>
                    <a:ext uri="{FF2B5EF4-FFF2-40B4-BE49-F238E27FC236}">
                      <a16:creationId xmlns:a16="http://schemas.microsoft.com/office/drawing/2014/main" id="{E044C855-738D-4512-8005-9E919D4F4839}"/>
                    </a:ext>
                  </a:extLst>
                </p:cNvPr>
                <p:cNvSpPr/>
                <p:nvPr/>
              </p:nvSpPr>
              <p:spPr>
                <a:xfrm>
                  <a:off x="381062" y="6247730"/>
                  <a:ext cx="5056233" cy="535410"/>
                </a:xfrm>
                <a:custGeom>
                  <a:avLst/>
                  <a:gdLst>
                    <a:gd name="connsiteX0" fmla="*/ 0 w 5056233"/>
                    <a:gd name="connsiteY0" fmla="*/ 0 h 535410"/>
                    <a:gd name="connsiteX1" fmla="*/ 5056233 w 5056233"/>
                    <a:gd name="connsiteY1" fmla="*/ 0 h 535410"/>
                    <a:gd name="connsiteX2" fmla="*/ 5056233 w 5056233"/>
                    <a:gd name="connsiteY2" fmla="*/ 535410 h 535410"/>
                    <a:gd name="connsiteX3" fmla="*/ 0 w 5056233"/>
                    <a:gd name="connsiteY3" fmla="*/ 535410 h 535410"/>
                    <a:gd name="connsiteX4" fmla="*/ 0 w 5056233"/>
                    <a:gd name="connsiteY4" fmla="*/ 0 h 535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056233" h="535410">
                      <a:moveTo>
                        <a:pt x="0" y="0"/>
                      </a:moveTo>
                      <a:lnTo>
                        <a:pt x="5056233" y="0"/>
                      </a:lnTo>
                      <a:lnTo>
                        <a:pt x="5056233" y="535410"/>
                      </a:lnTo>
                      <a:lnTo>
                        <a:pt x="0" y="5354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2F6C"/>
                </a:solidFill>
                <a:ln>
                  <a:solidFill>
                    <a:srgbClr val="91BED4"/>
                  </a:solidFill>
                </a:ln>
              </p:spPr>
              <p:style>
                <a:lnRef idx="2">
                  <a:schemeClr val="accent5">
                    <a:hueOff val="4808133"/>
                    <a:satOff val="-9764"/>
                    <a:lumOff val="6275"/>
                    <a:alphaOff val="0"/>
                  </a:schemeClr>
                </a:lnRef>
                <a:fillRef idx="1">
                  <a:schemeClr val="accent5">
                    <a:hueOff val="4808133"/>
                    <a:satOff val="-9764"/>
                    <a:lumOff val="6275"/>
                    <a:alphaOff val="0"/>
                  </a:schemeClr>
                </a:fillRef>
                <a:effectRef idx="1">
                  <a:schemeClr val="accent5">
                    <a:hueOff val="4808133"/>
                    <a:satOff val="-9764"/>
                    <a:lumOff val="6275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45955" tIns="52887" rIns="45955" bIns="52887" numCol="1" spcCol="1270" anchor="ctr" anchorCtr="0">
                  <a:noAutofit/>
                </a:bodyPr>
                <a:lstStyle/>
                <a:p>
                  <a:pPr marL="0" lvl="0" indent="0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en-US" sz="1800" b="1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$20 Application fee</a:t>
                  </a:r>
                </a:p>
              </p:txBody>
            </p:sp>
          </p:grp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6251F1A-4B6B-4456-9EB1-7B8A3790DC86}"/>
                </a:ext>
              </a:extLst>
            </p:cNvPr>
            <p:cNvGrpSpPr/>
            <p:nvPr/>
          </p:nvGrpSpPr>
          <p:grpSpPr>
            <a:xfrm>
              <a:off x="351787" y="1809700"/>
              <a:ext cx="8527635" cy="535410"/>
              <a:chOff x="-8715951" y="1818223"/>
              <a:chExt cx="8527635" cy="535410"/>
            </a:xfrm>
          </p:grpSpPr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B951CAA4-EF41-4CBB-B5DC-CB29E7F3B319}"/>
                  </a:ext>
                </a:extLst>
              </p:cNvPr>
              <p:cNvSpPr/>
              <p:nvPr/>
            </p:nvSpPr>
            <p:spPr>
              <a:xfrm>
                <a:off x="-8249323" y="1818223"/>
                <a:ext cx="8061007" cy="535410"/>
              </a:xfrm>
              <a:custGeom>
                <a:avLst/>
                <a:gdLst>
                  <a:gd name="connsiteX0" fmla="*/ 0 w 5374005"/>
                  <a:gd name="connsiteY0" fmla="*/ 0 h 535410"/>
                  <a:gd name="connsiteX1" fmla="*/ 5374005 w 5374005"/>
                  <a:gd name="connsiteY1" fmla="*/ 0 h 535410"/>
                  <a:gd name="connsiteX2" fmla="*/ 5374005 w 5374005"/>
                  <a:gd name="connsiteY2" fmla="*/ 535410 h 535410"/>
                  <a:gd name="connsiteX3" fmla="*/ 0 w 5374005"/>
                  <a:gd name="connsiteY3" fmla="*/ 535410 h 535410"/>
                  <a:gd name="connsiteX4" fmla="*/ 0 w 5374005"/>
                  <a:gd name="connsiteY4" fmla="*/ 0 h 5354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74005" h="535410">
                    <a:moveTo>
                      <a:pt x="0" y="0"/>
                    </a:moveTo>
                    <a:lnTo>
                      <a:pt x="5374005" y="0"/>
                    </a:lnTo>
                    <a:lnTo>
                      <a:pt x="5374005" y="535410"/>
                    </a:lnTo>
                    <a:lnTo>
                      <a:pt x="0" y="5354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9E8F5">
                  <a:alpha val="90000"/>
                </a:srgbClr>
              </a:solidFill>
            </p:spPr>
            <p:style>
              <a:lnRef idx="2">
                <a:schemeClr val="accent5">
                  <a:tint val="40000"/>
                  <a:alpha val="90000"/>
                  <a:hueOff val="1719270"/>
                  <a:satOff val="-1386"/>
                  <a:lumOff val="370"/>
                  <a:alphaOff val="0"/>
                </a:schemeClr>
              </a:lnRef>
              <a:fillRef idx="1">
                <a:schemeClr val="accent5">
                  <a:tint val="40000"/>
                  <a:alpha val="90000"/>
                  <a:hueOff val="1719270"/>
                  <a:satOff val="-1386"/>
                  <a:lumOff val="370"/>
                  <a:alphaOff val="0"/>
                </a:schemeClr>
              </a:fillRef>
              <a:effectRef idx="0">
                <a:schemeClr val="accent5">
                  <a:tint val="40000"/>
                  <a:alpha val="90000"/>
                  <a:hueOff val="1719270"/>
                  <a:satOff val="-1386"/>
                  <a:lumOff val="37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04271" tIns="135994" rIns="104271" bIns="135994" numCol="1" spcCol="1270" anchor="ctr" anchorCtr="0">
                <a:noAutofit/>
              </a:bodyPr>
              <a:lstStyle/>
              <a:p>
                <a:pPr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ES" sz="1400" dirty="0"/>
                  <a:t>Para todos los solicitantes (asegúrese de que su nombre coincida con su certificado de nacimiento, identificación y tarjeta de seguro social)</a:t>
                </a:r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:a16="http://schemas.microsoft.com/office/drawing/2014/main" id="{3569AB41-828D-432D-850F-90999732A44B}"/>
                  </a:ext>
                </a:extLst>
              </p:cNvPr>
              <p:cNvSpPr/>
              <p:nvPr/>
            </p:nvSpPr>
            <p:spPr>
              <a:xfrm>
                <a:off x="-8715951" y="1818223"/>
                <a:ext cx="486413" cy="535410"/>
              </a:xfrm>
              <a:custGeom>
                <a:avLst/>
                <a:gdLst>
                  <a:gd name="connsiteX0" fmla="*/ 0 w 3156126"/>
                  <a:gd name="connsiteY0" fmla="*/ 0 h 535410"/>
                  <a:gd name="connsiteX1" fmla="*/ 3156126 w 3156126"/>
                  <a:gd name="connsiteY1" fmla="*/ 0 h 535410"/>
                  <a:gd name="connsiteX2" fmla="*/ 3156126 w 3156126"/>
                  <a:gd name="connsiteY2" fmla="*/ 535410 h 535410"/>
                  <a:gd name="connsiteX3" fmla="*/ 0 w 3156126"/>
                  <a:gd name="connsiteY3" fmla="*/ 535410 h 535410"/>
                  <a:gd name="connsiteX4" fmla="*/ 0 w 3156126"/>
                  <a:gd name="connsiteY4" fmla="*/ 0 h 5354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56126" h="535410">
                    <a:moveTo>
                      <a:pt x="0" y="0"/>
                    </a:moveTo>
                    <a:lnTo>
                      <a:pt x="3156126" y="0"/>
                    </a:lnTo>
                    <a:lnTo>
                      <a:pt x="3156126" y="535410"/>
                    </a:lnTo>
                    <a:lnTo>
                      <a:pt x="0" y="5354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2F6C"/>
              </a:solidFill>
              <a:ln>
                <a:solidFill>
                  <a:srgbClr val="91BED4"/>
                </a:solidFill>
              </a:ln>
            </p:spPr>
            <p:style>
              <a:lnRef idx="2">
                <a:schemeClr val="accent5">
                  <a:hueOff val="1923253"/>
                  <a:satOff val="-3906"/>
                  <a:lumOff val="2510"/>
                  <a:alphaOff val="0"/>
                </a:schemeClr>
              </a:lnRef>
              <a:fillRef idx="1">
                <a:schemeClr val="accent5">
                  <a:hueOff val="1923253"/>
                  <a:satOff val="-3906"/>
                  <a:lumOff val="2510"/>
                  <a:alphaOff val="0"/>
                </a:schemeClr>
              </a:fillRef>
              <a:effectRef idx="1">
                <a:schemeClr val="accent5">
                  <a:hueOff val="1923253"/>
                  <a:satOff val="-3906"/>
                  <a:lumOff val="251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1094" tIns="52887" rIns="71094" bIns="52887" numCol="1" spcCol="1270" anchor="ctr" anchorCtr="0">
                <a:noAutofit/>
              </a:bodyPr>
              <a:lstStyle/>
              <a:p>
                <a:pPr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ID</a:t>
                </a:r>
              </a:p>
            </p:txBody>
          </p:sp>
        </p:grpSp>
      </p:grpSp>
      <p:sp>
        <p:nvSpPr>
          <p:cNvPr id="35" name="Title 1">
            <a:extLst>
              <a:ext uri="{FF2B5EF4-FFF2-40B4-BE49-F238E27FC236}">
                <a16:creationId xmlns:a16="http://schemas.microsoft.com/office/drawing/2014/main" id="{DA1A3AA8-3307-4FAC-94EF-A87B41AC48F5}"/>
              </a:ext>
            </a:extLst>
          </p:cNvPr>
          <p:cNvSpPr txBox="1">
            <a:spLocks/>
          </p:cNvSpPr>
          <p:nvPr/>
        </p:nvSpPr>
        <p:spPr>
          <a:xfrm>
            <a:off x="152400" y="344340"/>
            <a:ext cx="6862018" cy="46852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2800" b="1" dirty="0"/>
              <a:t> </a:t>
            </a:r>
            <a:r>
              <a:rPr lang="en-US" sz="2800" b="1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SOLICITUD COMPLETA - </a:t>
            </a:r>
            <a:r>
              <a:rPr lang="en-US" sz="2800" b="1" dirty="0" err="1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Documentos</a:t>
            </a:r>
            <a:r>
              <a:rPr lang="en-US" sz="2800" b="1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requeridos</a:t>
            </a:r>
            <a:endParaRPr lang="en-US" sz="2800" b="1" dirty="0">
              <a:solidFill>
                <a:srgbClr val="43B0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83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444"/>
    </mc:Choice>
    <mc:Fallback xmlns="">
      <p:transition spd="slow" advTm="11044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4E5BF7F-FCE1-4237-BC9F-B551976932EE}"/>
              </a:ext>
            </a:extLst>
          </p:cNvPr>
          <p:cNvSpPr txBox="1"/>
          <p:nvPr/>
        </p:nvSpPr>
        <p:spPr>
          <a:xfrm>
            <a:off x="448389" y="3836313"/>
            <a:ext cx="39712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Pre-Tax</a:t>
            </a:r>
            <a:r>
              <a:rPr lang="en-US" sz="22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2023 </a:t>
            </a:r>
            <a:r>
              <a:rPr lang="en-US" sz="2200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Ingreso</a:t>
            </a:r>
            <a:r>
              <a:rPr lang="en-US" sz="22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Anual</a:t>
            </a:r>
            <a:endParaRPr lang="en-US" sz="22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Table 24">
            <a:extLst>
              <a:ext uri="{FF2B5EF4-FFF2-40B4-BE49-F238E27FC236}">
                <a16:creationId xmlns:a16="http://schemas.microsoft.com/office/drawing/2014/main" id="{EDD4B52E-2683-4C13-A225-889FFDC7C87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3151795"/>
              </p:ext>
            </p:extLst>
          </p:nvPr>
        </p:nvGraphicFramePr>
        <p:xfrm>
          <a:off x="4724400" y="3570999"/>
          <a:ext cx="3645819" cy="32613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45226">
                  <a:extLst>
                    <a:ext uri="{9D8B030D-6E8A-4147-A177-3AD203B41FA5}">
                      <a16:colId xmlns:a16="http://schemas.microsoft.com/office/drawing/2014/main" val="2452513585"/>
                    </a:ext>
                  </a:extLst>
                </a:gridCol>
                <a:gridCol w="1185320">
                  <a:extLst>
                    <a:ext uri="{9D8B030D-6E8A-4147-A177-3AD203B41FA5}">
                      <a16:colId xmlns:a16="http://schemas.microsoft.com/office/drawing/2014/main" val="4171279337"/>
                    </a:ext>
                  </a:extLst>
                </a:gridCol>
                <a:gridCol w="1215273">
                  <a:extLst>
                    <a:ext uri="{9D8B030D-6E8A-4147-A177-3AD203B41FA5}">
                      <a16:colId xmlns:a16="http://schemas.microsoft.com/office/drawing/2014/main" val="453035336"/>
                    </a:ext>
                  </a:extLst>
                </a:gridCol>
              </a:tblGrid>
              <a:tr h="53758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Tamaño</a:t>
                      </a: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Familiar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Mínimo</a:t>
                      </a: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Máximo</a:t>
                      </a: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325661"/>
                  </a:ext>
                </a:extLst>
              </a:tr>
              <a:tr h="311235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$20,543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$36,520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4218374"/>
                  </a:ext>
                </a:extLst>
              </a:tr>
              <a:tr h="311235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$23,490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$41,760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3663610"/>
                  </a:ext>
                </a:extLst>
              </a:tr>
              <a:tr h="311235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$26,415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$46,960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7237468"/>
                  </a:ext>
                </a:extLst>
              </a:tr>
              <a:tr h="311235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$29,340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$52,160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0380172"/>
                  </a:ext>
                </a:extLst>
              </a:tr>
              <a:tr h="311235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$31,703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$56,360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93896720"/>
                  </a:ext>
                </a:extLst>
              </a:tr>
              <a:tr h="311235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$34,043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$60,520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0144615"/>
                  </a:ext>
                </a:extLst>
              </a:tr>
              <a:tr h="311235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$36,383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$64,680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9277422"/>
                  </a:ext>
                </a:extLst>
              </a:tr>
              <a:tr h="311235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$38,745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$68,880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0749131"/>
                  </a:ext>
                </a:extLst>
              </a:tr>
            </a:tbl>
          </a:graphicData>
        </a:graphic>
      </p:graphicFrame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4A564F89-0FFD-4F4B-8DC3-65B8569C8B92}"/>
              </a:ext>
            </a:extLst>
          </p:cNvPr>
          <p:cNvSpPr txBox="1">
            <a:spLocks/>
          </p:cNvSpPr>
          <p:nvPr/>
        </p:nvSpPr>
        <p:spPr>
          <a:xfrm>
            <a:off x="350673" y="1176820"/>
            <a:ext cx="8442654" cy="2282430"/>
          </a:xfrm>
          <a:prstGeom prst="rect">
            <a:avLst/>
          </a:prstGeom>
          <a:solidFill>
            <a:srgbClr val="002F6C">
              <a:alpha val="88000"/>
            </a:srgbClr>
          </a:solidFill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60000"/>
              </a:lnSpc>
              <a:spcBef>
                <a:spcPts val="0"/>
              </a:spcBef>
            </a:pPr>
            <a:r>
              <a:rPr lang="es-ES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Ingresos estables, confiables y verificables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Empleo permanente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Jubilación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Seguro Social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Deshabilitado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Manutención de menores- solo contará el 25% del monto ordenado por la corte y debe continuar durante los próximos 3 años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48850B-61D0-4BFF-AFDC-7086C82C0F9E}"/>
              </a:ext>
            </a:extLst>
          </p:cNvPr>
          <p:cNvSpPr txBox="1"/>
          <p:nvPr/>
        </p:nvSpPr>
        <p:spPr>
          <a:xfrm>
            <a:off x="143575" y="4155684"/>
            <a:ext cx="45719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ES" sz="1100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Estos montos de ingresos provienen de HUD y cambian anualmente</a:t>
            </a:r>
            <a:r>
              <a:rPr lang="en-US" sz="1100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2AF49D1-DA0B-4742-A367-BD5832AD1996}"/>
              </a:ext>
            </a:extLst>
          </p:cNvPr>
          <p:cNvSpPr txBox="1">
            <a:spLocks/>
          </p:cNvSpPr>
          <p:nvPr/>
        </p:nvSpPr>
        <p:spPr>
          <a:xfrm>
            <a:off x="-176645" y="321352"/>
            <a:ext cx="4748645" cy="60063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32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Habilidad</a:t>
            </a:r>
            <a:r>
              <a:rPr lang="en-US" sz="32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Pago</a:t>
            </a:r>
          </a:p>
        </p:txBody>
      </p:sp>
      <p:sp>
        <p:nvSpPr>
          <p:cNvPr id="13" name="Rectangle 12" descr="Flying Money">
            <a:extLst>
              <a:ext uri="{FF2B5EF4-FFF2-40B4-BE49-F238E27FC236}">
                <a16:creationId xmlns:a16="http://schemas.microsoft.com/office/drawing/2014/main" id="{93FC0F50-8E06-495D-B398-50907A94577B}"/>
              </a:ext>
            </a:extLst>
          </p:cNvPr>
          <p:cNvSpPr/>
          <p:nvPr/>
        </p:nvSpPr>
        <p:spPr>
          <a:xfrm>
            <a:off x="4052049" y="122393"/>
            <a:ext cx="1039902" cy="998552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3CD7CD-4445-D543-ACB6-991F891AF155}"/>
              </a:ext>
            </a:extLst>
          </p:cNvPr>
          <p:cNvSpPr txBox="1"/>
          <p:nvPr/>
        </p:nvSpPr>
        <p:spPr>
          <a:xfrm>
            <a:off x="1256249" y="4417294"/>
            <a:ext cx="23466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spc="300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45%-</a:t>
            </a:r>
            <a:r>
              <a:rPr lang="en-US" sz="1600" b="1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  <a:r>
              <a:rPr lang="en-US" sz="1600" b="1" spc="300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</p:txBody>
      </p:sp>
      <p:pic>
        <p:nvPicPr>
          <p:cNvPr id="4" name="Graphic 3" descr="Back with solid fill">
            <a:extLst>
              <a:ext uri="{FF2B5EF4-FFF2-40B4-BE49-F238E27FC236}">
                <a16:creationId xmlns:a16="http://schemas.microsoft.com/office/drawing/2014/main" id="{B89BCD87-711B-55B9-73F3-6D17195F00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1676400" y="4727956"/>
            <a:ext cx="1774102" cy="17741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E9A01E-42FE-4833-B49D-3CA764E7AFA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71"/>
          <a:stretch/>
        </p:blipFill>
        <p:spPr>
          <a:xfrm>
            <a:off x="7692466" y="25641"/>
            <a:ext cx="1116101" cy="1151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3713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2DFED0EC-0B62-8B63-2903-44841066F749}"/>
              </a:ext>
            </a:extLst>
          </p:cNvPr>
          <p:cNvGrpSpPr/>
          <p:nvPr/>
        </p:nvGrpSpPr>
        <p:grpSpPr>
          <a:xfrm>
            <a:off x="307949" y="1312978"/>
            <a:ext cx="8607615" cy="5422118"/>
            <a:chOff x="307949" y="1312978"/>
            <a:chExt cx="8607615" cy="5422118"/>
          </a:xfrm>
        </p:grpSpPr>
        <p:sp>
          <p:nvSpPr>
            <p:cNvPr id="2" name="Freeform: Shape 1">
              <a:extLst>
                <a:ext uri="{FF2B5EF4-FFF2-40B4-BE49-F238E27FC236}">
                  <a16:creationId xmlns:a16="http://schemas.microsoft.com/office/drawing/2014/main" id="{20997CBF-B85A-3091-D961-E72B321129A7}"/>
                </a:ext>
              </a:extLst>
            </p:cNvPr>
            <p:cNvSpPr/>
            <p:nvPr/>
          </p:nvSpPr>
          <p:spPr>
            <a:xfrm>
              <a:off x="307949" y="1312978"/>
              <a:ext cx="2681500" cy="892800"/>
            </a:xfrm>
            <a:custGeom>
              <a:avLst/>
              <a:gdLst>
                <a:gd name="connsiteX0" fmla="*/ 0 w 2681500"/>
                <a:gd name="connsiteY0" fmla="*/ 0 h 892800"/>
                <a:gd name="connsiteX1" fmla="*/ 2681500 w 2681500"/>
                <a:gd name="connsiteY1" fmla="*/ 0 h 892800"/>
                <a:gd name="connsiteX2" fmla="*/ 2681500 w 2681500"/>
                <a:gd name="connsiteY2" fmla="*/ 892800 h 892800"/>
                <a:gd name="connsiteX3" fmla="*/ 0 w 2681500"/>
                <a:gd name="connsiteY3" fmla="*/ 892800 h 892800"/>
                <a:gd name="connsiteX4" fmla="*/ 0 w 2681500"/>
                <a:gd name="connsiteY4" fmla="*/ 0 h 89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81500" h="892800">
                  <a:moveTo>
                    <a:pt x="0" y="0"/>
                  </a:moveTo>
                  <a:lnTo>
                    <a:pt x="2681500" y="0"/>
                  </a:lnTo>
                  <a:lnTo>
                    <a:pt x="2681500" y="892800"/>
                  </a:lnTo>
                  <a:lnTo>
                    <a:pt x="0" y="8928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0904" tIns="69088" rIns="120904" bIns="69088" numCol="1" spcCol="1270" anchor="ctr" anchorCtr="0">
              <a:noAutofit/>
            </a:bodyPr>
            <a:lstStyle/>
            <a:p>
              <a:pPr lvl="0" algn="ctr">
                <a:buNone/>
              </a:pPr>
              <a:r>
                <a:rPr lang="es-ES" sz="1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Habilidad de pagar $125 al firmar la carta de Intención</a:t>
              </a:r>
              <a:endParaRPr lang="en-US" sz="1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F83256C5-A721-F481-54A2-80F74DF60A00}"/>
                </a:ext>
              </a:extLst>
            </p:cNvPr>
            <p:cNvSpPr/>
            <p:nvPr/>
          </p:nvSpPr>
          <p:spPr>
            <a:xfrm>
              <a:off x="307949" y="2209800"/>
              <a:ext cx="2681499" cy="1771039"/>
            </a:xfrm>
            <a:custGeom>
              <a:avLst/>
              <a:gdLst>
                <a:gd name="connsiteX0" fmla="*/ 0 w 2646989"/>
                <a:gd name="connsiteY0" fmla="*/ 0 h 1771039"/>
                <a:gd name="connsiteX1" fmla="*/ 2646989 w 2646989"/>
                <a:gd name="connsiteY1" fmla="*/ 0 h 1771039"/>
                <a:gd name="connsiteX2" fmla="*/ 2646989 w 2646989"/>
                <a:gd name="connsiteY2" fmla="*/ 1771039 h 1771039"/>
                <a:gd name="connsiteX3" fmla="*/ 0 w 2646989"/>
                <a:gd name="connsiteY3" fmla="*/ 1771039 h 1771039"/>
                <a:gd name="connsiteX4" fmla="*/ 0 w 2646989"/>
                <a:gd name="connsiteY4" fmla="*/ 0 h 1771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46989" h="1771039">
                  <a:moveTo>
                    <a:pt x="0" y="0"/>
                  </a:moveTo>
                  <a:lnTo>
                    <a:pt x="2646989" y="0"/>
                  </a:lnTo>
                  <a:lnTo>
                    <a:pt x="2646989" y="1771039"/>
                  </a:lnTo>
                  <a:lnTo>
                    <a:pt x="0" y="177103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113792" bIns="128016" numCol="1" spcCol="1270" anchor="t" anchorCtr="0">
              <a:noAutofit/>
            </a:bodyPr>
            <a:lstStyle/>
            <a:p>
              <a:pPr marL="285750" lvl="0" indent="-285750">
                <a:buFont typeface="Arial" panose="020B0604020202020204" pitchFamily="34" charset="0"/>
                <a:buChar char="•"/>
              </a:pPr>
              <a:r>
                <a:rPr lang="es-ES_tradnl" sz="1600" dirty="0">
                  <a:latin typeface="Arial" panose="020B0604020202020204" pitchFamily="34" charset="0"/>
                  <a:cs typeface="Arial" panose="020B0604020202020204" pitchFamily="34" charset="0"/>
                </a:rPr>
                <a:t>Acuerdo de responsabilidad entre los socios y Hábitat</a:t>
              </a:r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2196E9E4-41F4-8852-207E-A4890B03E5DA}"/>
                </a:ext>
              </a:extLst>
            </p:cNvPr>
            <p:cNvSpPr/>
            <p:nvPr/>
          </p:nvSpPr>
          <p:spPr>
            <a:xfrm>
              <a:off x="3271006" y="2403073"/>
              <a:ext cx="2681500" cy="892800"/>
            </a:xfrm>
            <a:custGeom>
              <a:avLst/>
              <a:gdLst>
                <a:gd name="connsiteX0" fmla="*/ 0 w 2681500"/>
                <a:gd name="connsiteY0" fmla="*/ 0 h 892800"/>
                <a:gd name="connsiteX1" fmla="*/ 2681500 w 2681500"/>
                <a:gd name="connsiteY1" fmla="*/ 0 h 892800"/>
                <a:gd name="connsiteX2" fmla="*/ 2681500 w 2681500"/>
                <a:gd name="connsiteY2" fmla="*/ 892800 h 892800"/>
                <a:gd name="connsiteX3" fmla="*/ 0 w 2681500"/>
                <a:gd name="connsiteY3" fmla="*/ 892800 h 892800"/>
                <a:gd name="connsiteX4" fmla="*/ 0 w 2681500"/>
                <a:gd name="connsiteY4" fmla="*/ 0 h 89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81500" h="892800">
                  <a:moveTo>
                    <a:pt x="0" y="0"/>
                  </a:moveTo>
                  <a:lnTo>
                    <a:pt x="2681500" y="0"/>
                  </a:lnTo>
                  <a:lnTo>
                    <a:pt x="2681500" y="892800"/>
                  </a:lnTo>
                  <a:lnTo>
                    <a:pt x="0" y="8928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0904" tIns="69088" rIns="120904" bIns="69088" numCol="1" spcCol="1270" anchor="ctr" anchorCtr="0">
              <a:noAutofit/>
            </a:bodyPr>
            <a:lstStyle/>
            <a:p>
              <a:pPr lvl="0" algn="ctr">
                <a:buNone/>
              </a:pPr>
              <a:r>
                <a:rPr lang="es-ES" sz="1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Habilidad de ahorrar $3,000 para gastos de Cierre</a:t>
              </a: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998D94DF-C646-5F12-004C-4E7BC93F7B19}"/>
                </a:ext>
              </a:extLst>
            </p:cNvPr>
            <p:cNvSpPr/>
            <p:nvPr/>
          </p:nvSpPr>
          <p:spPr>
            <a:xfrm>
              <a:off x="3271006" y="3295873"/>
              <a:ext cx="2681500" cy="1771039"/>
            </a:xfrm>
            <a:custGeom>
              <a:avLst/>
              <a:gdLst>
                <a:gd name="connsiteX0" fmla="*/ 0 w 2681500"/>
                <a:gd name="connsiteY0" fmla="*/ 0 h 1771039"/>
                <a:gd name="connsiteX1" fmla="*/ 2681500 w 2681500"/>
                <a:gd name="connsiteY1" fmla="*/ 0 h 1771039"/>
                <a:gd name="connsiteX2" fmla="*/ 2681500 w 2681500"/>
                <a:gd name="connsiteY2" fmla="*/ 1771039 h 1771039"/>
                <a:gd name="connsiteX3" fmla="*/ 0 w 2681500"/>
                <a:gd name="connsiteY3" fmla="*/ 1771039 h 1771039"/>
                <a:gd name="connsiteX4" fmla="*/ 0 w 2681500"/>
                <a:gd name="connsiteY4" fmla="*/ 0 h 1771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81500" h="1771039">
                  <a:moveTo>
                    <a:pt x="0" y="0"/>
                  </a:moveTo>
                  <a:lnTo>
                    <a:pt x="2681500" y="0"/>
                  </a:lnTo>
                  <a:lnTo>
                    <a:pt x="2681500" y="1771039"/>
                  </a:lnTo>
                  <a:lnTo>
                    <a:pt x="0" y="177103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113792" bIns="128016" numCol="1" spcCol="1270" anchor="t" anchorCtr="0">
              <a:noAutofit/>
            </a:bodyPr>
            <a:lstStyle/>
            <a:p>
              <a:pPr marL="285750" lvl="0" indent="-285750">
                <a:buFont typeface="Arial" panose="020B0604020202020204" pitchFamily="34" charset="0"/>
                <a:buChar char="•"/>
              </a:pPr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a lo largo del tiempo de estar en el programa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85750" lvl="0" indent="-285750">
                <a:buFont typeface="Arial" panose="020B0604020202020204" pitchFamily="34" charset="0"/>
                <a:buChar char="•"/>
              </a:pPr>
              <a:r>
                <a:rPr lang="es-ES" sz="1600" dirty="0">
                  <a:latin typeface="Arial" panose="020B0604020202020204" pitchFamily="34" charset="0"/>
                  <a:cs typeface="Arial" panose="020B0604020202020204" pitchFamily="34" charset="0"/>
                </a:rPr>
                <a:t>$2,000 para costos de cierre y $1,000 para cuenta de ahorros de emergencia</a:t>
              </a:r>
              <a:endParaRPr 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25C9DB63-A039-71DB-6DA9-AD39F8D7B73D}"/>
                </a:ext>
              </a:extLst>
            </p:cNvPr>
            <p:cNvSpPr/>
            <p:nvPr/>
          </p:nvSpPr>
          <p:spPr>
            <a:xfrm>
              <a:off x="6234064" y="3884234"/>
              <a:ext cx="2681500" cy="892800"/>
            </a:xfrm>
            <a:custGeom>
              <a:avLst/>
              <a:gdLst>
                <a:gd name="connsiteX0" fmla="*/ 0 w 2681500"/>
                <a:gd name="connsiteY0" fmla="*/ 0 h 892800"/>
                <a:gd name="connsiteX1" fmla="*/ 2681500 w 2681500"/>
                <a:gd name="connsiteY1" fmla="*/ 0 h 892800"/>
                <a:gd name="connsiteX2" fmla="*/ 2681500 w 2681500"/>
                <a:gd name="connsiteY2" fmla="*/ 892800 h 892800"/>
                <a:gd name="connsiteX3" fmla="*/ 0 w 2681500"/>
                <a:gd name="connsiteY3" fmla="*/ 892800 h 892800"/>
                <a:gd name="connsiteX4" fmla="*/ 0 w 2681500"/>
                <a:gd name="connsiteY4" fmla="*/ 0 h 89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81500" h="892800">
                  <a:moveTo>
                    <a:pt x="0" y="0"/>
                  </a:moveTo>
                  <a:lnTo>
                    <a:pt x="2681500" y="0"/>
                  </a:lnTo>
                  <a:lnTo>
                    <a:pt x="2681500" y="892800"/>
                  </a:lnTo>
                  <a:lnTo>
                    <a:pt x="0" y="8928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0904" tIns="69088" rIns="120904" bIns="69088" numCol="1" spcCol="1270" anchor="ctr" anchorCtr="0">
              <a:noAutofit/>
            </a:bodyPr>
            <a:lstStyle/>
            <a:p>
              <a:pPr lvl="0" algn="ctr">
                <a:buNone/>
              </a:pPr>
              <a:r>
                <a:rPr lang="es-ES" sz="1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Habilidad de pagar deudas actuales</a:t>
              </a: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E53040F-8B3C-6888-5532-BE02E2CD081A}"/>
                </a:ext>
              </a:extLst>
            </p:cNvPr>
            <p:cNvSpPr/>
            <p:nvPr/>
          </p:nvSpPr>
          <p:spPr>
            <a:xfrm>
              <a:off x="6234064" y="4777034"/>
              <a:ext cx="2681500" cy="1958062"/>
            </a:xfrm>
            <a:custGeom>
              <a:avLst/>
              <a:gdLst>
                <a:gd name="connsiteX0" fmla="*/ 0 w 2681500"/>
                <a:gd name="connsiteY0" fmla="*/ 0 h 1771039"/>
                <a:gd name="connsiteX1" fmla="*/ 2681500 w 2681500"/>
                <a:gd name="connsiteY1" fmla="*/ 0 h 1771039"/>
                <a:gd name="connsiteX2" fmla="*/ 2681500 w 2681500"/>
                <a:gd name="connsiteY2" fmla="*/ 1771039 h 1771039"/>
                <a:gd name="connsiteX3" fmla="*/ 0 w 2681500"/>
                <a:gd name="connsiteY3" fmla="*/ 1771039 h 1771039"/>
                <a:gd name="connsiteX4" fmla="*/ 0 w 2681500"/>
                <a:gd name="connsiteY4" fmla="*/ 0 h 1771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81500" h="1771039">
                  <a:moveTo>
                    <a:pt x="0" y="0"/>
                  </a:moveTo>
                  <a:lnTo>
                    <a:pt x="2681500" y="0"/>
                  </a:lnTo>
                  <a:lnTo>
                    <a:pt x="2681500" y="1771039"/>
                  </a:lnTo>
                  <a:lnTo>
                    <a:pt x="0" y="177103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113792" bIns="128016" numCol="1" spcCol="1270" anchor="t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E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N</a:t>
              </a:r>
              <a:r>
                <a:rPr lang="es-E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o debe exceder los $15,000 de deudas en delincuencia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E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Debe estar haciendo pagos mínimos mensuales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E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NO debe adquirir nuevas deudas</a:t>
              </a:r>
              <a:endParaRPr lang="en-US" sz="1600" b="1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B33914B7-45CA-9C27-D20D-20E19AE870BA}"/>
              </a:ext>
            </a:extLst>
          </p:cNvPr>
          <p:cNvSpPr txBox="1">
            <a:spLocks/>
          </p:cNvSpPr>
          <p:nvPr/>
        </p:nvSpPr>
        <p:spPr>
          <a:xfrm>
            <a:off x="228600" y="331716"/>
            <a:ext cx="3848515" cy="60063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Ability to Pay</a:t>
            </a:r>
          </a:p>
        </p:txBody>
      </p:sp>
      <p:sp>
        <p:nvSpPr>
          <p:cNvPr id="9" name="Rectangle 8" descr="Flying Money">
            <a:extLst>
              <a:ext uri="{FF2B5EF4-FFF2-40B4-BE49-F238E27FC236}">
                <a16:creationId xmlns:a16="http://schemas.microsoft.com/office/drawing/2014/main" id="{026E7063-B38D-BD5F-CDF3-AB6F76E9F4CB}"/>
              </a:ext>
            </a:extLst>
          </p:cNvPr>
          <p:cNvSpPr/>
          <p:nvPr/>
        </p:nvSpPr>
        <p:spPr>
          <a:xfrm>
            <a:off x="2989449" y="36270"/>
            <a:ext cx="1295400" cy="1191528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16" name="Picture 15" descr="A blue house with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68375718-6083-16D0-99B5-FF66568532F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alphaModFix/>
            <a:duotone>
              <a:prstClr val="black"/>
              <a:srgbClr val="005696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3370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63" y="5624753"/>
            <a:ext cx="1202963" cy="1110343"/>
          </a:xfrm>
          <a:prstGeom prst="rect">
            <a:avLst/>
          </a:prstGeom>
        </p:spPr>
      </p:pic>
      <p:pic>
        <p:nvPicPr>
          <p:cNvPr id="12" name="Picture 11" descr="A blue outline of a stack of coins&#10;&#10;Description automatically generated with low confidence">
            <a:extLst>
              <a:ext uri="{FF2B5EF4-FFF2-40B4-BE49-F238E27FC236}">
                <a16:creationId xmlns:a16="http://schemas.microsoft.com/office/drawing/2014/main" id="{04DF5A77-D5C4-2C29-F872-45E2E5D66E1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262" y="5545022"/>
            <a:ext cx="665824" cy="64732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9337DEE-3FE5-B37F-EBEE-5987D07125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96200" y="309927"/>
            <a:ext cx="1116101" cy="119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8990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84F6CAA-708C-464A-8E95-A5787A76FEE8}"/>
              </a:ext>
            </a:extLst>
          </p:cNvPr>
          <p:cNvSpPr txBox="1">
            <a:spLocks/>
          </p:cNvSpPr>
          <p:nvPr/>
        </p:nvSpPr>
        <p:spPr>
          <a:xfrm>
            <a:off x="188524" y="137795"/>
            <a:ext cx="5831276" cy="128089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br>
              <a:rPr lang="en-US" b="1" dirty="0">
                <a:solidFill>
                  <a:schemeClr val="bg1"/>
                </a:solidFill>
              </a:rPr>
            </a:br>
            <a:endParaRPr lang="en-US" dirty="0"/>
          </a:p>
        </p:txBody>
      </p:sp>
      <p:sp>
        <p:nvSpPr>
          <p:cNvPr id="16" name="Rectangle 15" descr="Handshake">
            <a:extLst>
              <a:ext uri="{FF2B5EF4-FFF2-40B4-BE49-F238E27FC236}">
                <a16:creationId xmlns:a16="http://schemas.microsoft.com/office/drawing/2014/main" id="{B80170EB-D137-41A7-A1BF-B0136296EF71}"/>
              </a:ext>
            </a:extLst>
          </p:cNvPr>
          <p:cNvSpPr/>
          <p:nvPr/>
        </p:nvSpPr>
        <p:spPr>
          <a:xfrm>
            <a:off x="6553200" y="-91703"/>
            <a:ext cx="1592493" cy="1661857"/>
          </a:xfrm>
          <a:prstGeom prst="rect">
            <a:avLst/>
          </a:pr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5570A1B-64E2-E0DA-47F5-F0FF9EC0C302}"/>
              </a:ext>
            </a:extLst>
          </p:cNvPr>
          <p:cNvSpPr txBox="1">
            <a:spLocks/>
          </p:cNvSpPr>
          <p:nvPr/>
        </p:nvSpPr>
        <p:spPr>
          <a:xfrm>
            <a:off x="188524" y="228599"/>
            <a:ext cx="5831276" cy="1190085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" sz="31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Historial </a:t>
            </a:r>
            <a:r>
              <a:rPr lang="es-ES" sz="3100" b="1" dirty="0" err="1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Creditício</a:t>
            </a:r>
            <a:r>
              <a:rPr lang="es-ES" sz="31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Razonable &amp;  Disposición para Asociarse</a:t>
            </a:r>
            <a:br>
              <a:rPr lang="en-US" b="1" dirty="0">
                <a:solidFill>
                  <a:schemeClr val="bg1"/>
                </a:solidFill>
              </a:rPr>
            </a:br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A99A898-5FAF-F4FD-614C-2305D4904DF7}"/>
              </a:ext>
            </a:extLst>
          </p:cNvPr>
          <p:cNvGrpSpPr/>
          <p:nvPr/>
        </p:nvGrpSpPr>
        <p:grpSpPr>
          <a:xfrm>
            <a:off x="473730" y="1303903"/>
            <a:ext cx="4078676" cy="4837509"/>
            <a:chOff x="188524" y="1303903"/>
            <a:chExt cx="4078676" cy="4837509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B2ECD6C5-2162-3B32-31C3-CDB58AE92294}"/>
                </a:ext>
              </a:extLst>
            </p:cNvPr>
            <p:cNvSpPr/>
            <p:nvPr/>
          </p:nvSpPr>
          <p:spPr>
            <a:xfrm>
              <a:off x="211676" y="1303903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lvl="0"/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Historial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de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alquiler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satisfactorio</a:t>
              </a:r>
              <a:endParaRPr 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Sin pagos de alquiler atrasados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473E7626-F313-9276-EC16-E7E253399425}"/>
                </a:ext>
              </a:extLst>
            </p:cNvPr>
            <p:cNvSpPr/>
            <p:nvPr/>
          </p:nvSpPr>
          <p:spPr>
            <a:xfrm>
              <a:off x="211676" y="1991062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Sin sentencias insatisfechos</a:t>
              </a:r>
            </a:p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Sin deuda con el propietario anterior</a:t>
              </a:r>
              <a:endParaRPr lang="en-US" sz="160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91A69859-D4B5-B2FF-AE4C-62E0AB212AE7}"/>
                </a:ext>
              </a:extLst>
            </p:cNvPr>
            <p:cNvSpPr/>
            <p:nvPr/>
          </p:nvSpPr>
          <p:spPr>
            <a:xfrm>
              <a:off x="211676" y="2681243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Sin quiebras ni ejecuciones hipotecarias en los últimos 5 años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857DF1E-81FA-20DC-FFBB-752587956D3E}"/>
                </a:ext>
              </a:extLst>
            </p:cNvPr>
            <p:cNvSpPr/>
            <p:nvPr/>
          </p:nvSpPr>
          <p:spPr>
            <a:xfrm>
              <a:off x="211676" y="3373156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La deuda de préstamos estudiantiles NO debe ser más de 1.5 veces el ingreso bruto anual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9DB045FC-ECA3-ADCE-EC8B-CD614932A4BA}"/>
                </a:ext>
              </a:extLst>
            </p:cNvPr>
            <p:cNvSpPr/>
            <p:nvPr/>
          </p:nvSpPr>
          <p:spPr>
            <a:xfrm>
              <a:off x="211676" y="4065070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Colecciones Medicas deben ser menos de $3000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43BC2770-26ED-7281-001F-78705B310E77}"/>
                </a:ext>
              </a:extLst>
            </p:cNvPr>
            <p:cNvSpPr/>
            <p:nvPr/>
          </p:nvSpPr>
          <p:spPr>
            <a:xfrm>
              <a:off x="188524" y="5463407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La relación deuda-ingreso debe ser del 36% o menos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B199B0E-41B0-824A-808D-AC6CAFB2A2C7}"/>
                </a:ext>
              </a:extLst>
            </p:cNvPr>
            <p:cNvSpPr/>
            <p:nvPr/>
          </p:nvSpPr>
          <p:spPr>
            <a:xfrm>
              <a:off x="188524" y="4764072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N</a:t>
              </a:r>
              <a:r>
                <a:rPr lang="es-E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o debe exceder los $15,000 de deudas en delincuencia</a:t>
              </a:r>
            </a:p>
          </p:txBody>
        </p:sp>
      </p:grpSp>
      <p:sp>
        <p:nvSpPr>
          <p:cNvPr id="13" name="Rectangle 12" descr="Scales of justice">
            <a:extLst>
              <a:ext uri="{FF2B5EF4-FFF2-40B4-BE49-F238E27FC236}">
                <a16:creationId xmlns:a16="http://schemas.microsoft.com/office/drawing/2014/main" id="{4520EFC5-0B5B-775C-1E05-A3D91A50A619}"/>
              </a:ext>
            </a:extLst>
          </p:cNvPr>
          <p:cNvSpPr/>
          <p:nvPr/>
        </p:nvSpPr>
        <p:spPr>
          <a:xfrm>
            <a:off x="2006192" y="5802409"/>
            <a:ext cx="990600" cy="1062034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5592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06"/>
    </mc:Choice>
    <mc:Fallback xmlns="">
      <p:transition spd="slow" advTm="4660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84F6CAA-708C-464A-8E95-A5787A76FEE8}"/>
              </a:ext>
            </a:extLst>
          </p:cNvPr>
          <p:cNvSpPr txBox="1">
            <a:spLocks/>
          </p:cNvSpPr>
          <p:nvPr/>
        </p:nvSpPr>
        <p:spPr>
          <a:xfrm>
            <a:off x="188524" y="228599"/>
            <a:ext cx="5831276" cy="1190085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" sz="31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Historial </a:t>
            </a:r>
            <a:r>
              <a:rPr lang="es-ES" sz="3100" b="1" dirty="0" err="1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Creditício</a:t>
            </a:r>
            <a:r>
              <a:rPr lang="es-ES" sz="31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Razonable &amp;  Disposición para Asociarse</a:t>
            </a:r>
            <a:br>
              <a:rPr lang="en-US" b="1" dirty="0">
                <a:solidFill>
                  <a:schemeClr val="bg1"/>
                </a:solidFill>
              </a:rPr>
            </a:b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FEAE7D4-A9E1-4113-B6E0-6FFEF59E2DE5}"/>
              </a:ext>
            </a:extLst>
          </p:cNvPr>
          <p:cNvGrpSpPr/>
          <p:nvPr/>
        </p:nvGrpSpPr>
        <p:grpSpPr>
          <a:xfrm>
            <a:off x="4572000" y="1418685"/>
            <a:ext cx="4411506" cy="5402304"/>
            <a:chOff x="974846" y="1089354"/>
            <a:chExt cx="4693778" cy="5775747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38D40A13-1CF6-4796-8F61-40BCC1FDEF08}"/>
                </a:ext>
              </a:extLst>
            </p:cNvPr>
            <p:cNvSpPr/>
            <p:nvPr/>
          </p:nvSpPr>
          <p:spPr>
            <a:xfrm>
              <a:off x="974846" y="1089354"/>
              <a:ext cx="4663954" cy="486720"/>
            </a:xfrm>
            <a:custGeom>
              <a:avLst/>
              <a:gdLst>
                <a:gd name="connsiteX0" fmla="*/ 0 w 7134660"/>
                <a:gd name="connsiteY0" fmla="*/ 81122 h 486720"/>
                <a:gd name="connsiteX1" fmla="*/ 81122 w 7134660"/>
                <a:gd name="connsiteY1" fmla="*/ 0 h 486720"/>
                <a:gd name="connsiteX2" fmla="*/ 7053538 w 7134660"/>
                <a:gd name="connsiteY2" fmla="*/ 0 h 486720"/>
                <a:gd name="connsiteX3" fmla="*/ 7134660 w 7134660"/>
                <a:gd name="connsiteY3" fmla="*/ 81122 h 486720"/>
                <a:gd name="connsiteX4" fmla="*/ 7134660 w 7134660"/>
                <a:gd name="connsiteY4" fmla="*/ 405598 h 486720"/>
                <a:gd name="connsiteX5" fmla="*/ 7053538 w 7134660"/>
                <a:gd name="connsiteY5" fmla="*/ 486720 h 486720"/>
                <a:gd name="connsiteX6" fmla="*/ 81122 w 7134660"/>
                <a:gd name="connsiteY6" fmla="*/ 486720 h 486720"/>
                <a:gd name="connsiteX7" fmla="*/ 0 w 7134660"/>
                <a:gd name="connsiteY7" fmla="*/ 405598 h 486720"/>
                <a:gd name="connsiteX8" fmla="*/ 0 w 7134660"/>
                <a:gd name="connsiteY8" fmla="*/ 81122 h 486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34660" h="486720">
                  <a:moveTo>
                    <a:pt x="0" y="81122"/>
                  </a:moveTo>
                  <a:cubicBezTo>
                    <a:pt x="0" y="36320"/>
                    <a:pt x="36320" y="0"/>
                    <a:pt x="81122" y="0"/>
                  </a:cubicBezTo>
                  <a:lnTo>
                    <a:pt x="7053538" y="0"/>
                  </a:lnTo>
                  <a:cubicBezTo>
                    <a:pt x="7098340" y="0"/>
                    <a:pt x="7134660" y="36320"/>
                    <a:pt x="7134660" y="81122"/>
                  </a:cubicBezTo>
                  <a:lnTo>
                    <a:pt x="7134660" y="405598"/>
                  </a:lnTo>
                  <a:cubicBezTo>
                    <a:pt x="7134660" y="450400"/>
                    <a:pt x="7098340" y="486720"/>
                    <a:pt x="7053538" y="486720"/>
                  </a:cubicBezTo>
                  <a:lnTo>
                    <a:pt x="81122" y="486720"/>
                  </a:lnTo>
                  <a:cubicBezTo>
                    <a:pt x="36320" y="486720"/>
                    <a:pt x="0" y="450400"/>
                    <a:pt x="0" y="405598"/>
                  </a:cubicBezTo>
                  <a:lnTo>
                    <a:pt x="0" y="81122"/>
                  </a:lnTo>
                  <a:close/>
                </a:path>
              </a:pathLst>
            </a:custGeom>
            <a:solidFill>
              <a:srgbClr val="002F6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4720" tIns="84720" rIns="84720" bIns="84720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Firma de la Carta de Intención</a:t>
              </a: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5E0CD94A-D67F-4F89-97AE-B33468A91E3E}"/>
                </a:ext>
              </a:extLst>
            </p:cNvPr>
            <p:cNvSpPr/>
            <p:nvPr/>
          </p:nvSpPr>
          <p:spPr>
            <a:xfrm>
              <a:off x="974846" y="1650954"/>
              <a:ext cx="4663954" cy="486720"/>
            </a:xfrm>
            <a:custGeom>
              <a:avLst/>
              <a:gdLst>
                <a:gd name="connsiteX0" fmla="*/ 0 w 7134660"/>
                <a:gd name="connsiteY0" fmla="*/ 81122 h 486720"/>
                <a:gd name="connsiteX1" fmla="*/ 81122 w 7134660"/>
                <a:gd name="connsiteY1" fmla="*/ 0 h 486720"/>
                <a:gd name="connsiteX2" fmla="*/ 7053538 w 7134660"/>
                <a:gd name="connsiteY2" fmla="*/ 0 h 486720"/>
                <a:gd name="connsiteX3" fmla="*/ 7134660 w 7134660"/>
                <a:gd name="connsiteY3" fmla="*/ 81122 h 486720"/>
                <a:gd name="connsiteX4" fmla="*/ 7134660 w 7134660"/>
                <a:gd name="connsiteY4" fmla="*/ 405598 h 486720"/>
                <a:gd name="connsiteX5" fmla="*/ 7053538 w 7134660"/>
                <a:gd name="connsiteY5" fmla="*/ 486720 h 486720"/>
                <a:gd name="connsiteX6" fmla="*/ 81122 w 7134660"/>
                <a:gd name="connsiteY6" fmla="*/ 486720 h 486720"/>
                <a:gd name="connsiteX7" fmla="*/ 0 w 7134660"/>
                <a:gd name="connsiteY7" fmla="*/ 405598 h 486720"/>
                <a:gd name="connsiteX8" fmla="*/ 0 w 7134660"/>
                <a:gd name="connsiteY8" fmla="*/ 81122 h 486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34660" h="486720">
                  <a:moveTo>
                    <a:pt x="0" y="81122"/>
                  </a:moveTo>
                  <a:cubicBezTo>
                    <a:pt x="0" y="36320"/>
                    <a:pt x="36320" y="0"/>
                    <a:pt x="81122" y="0"/>
                  </a:cubicBezTo>
                  <a:lnTo>
                    <a:pt x="7053538" y="0"/>
                  </a:lnTo>
                  <a:cubicBezTo>
                    <a:pt x="7098340" y="0"/>
                    <a:pt x="7134660" y="36320"/>
                    <a:pt x="7134660" y="81122"/>
                  </a:cubicBezTo>
                  <a:lnTo>
                    <a:pt x="7134660" y="405598"/>
                  </a:lnTo>
                  <a:cubicBezTo>
                    <a:pt x="7134660" y="450400"/>
                    <a:pt x="7098340" y="486720"/>
                    <a:pt x="7053538" y="486720"/>
                  </a:cubicBezTo>
                  <a:lnTo>
                    <a:pt x="81122" y="486720"/>
                  </a:lnTo>
                  <a:cubicBezTo>
                    <a:pt x="36320" y="486720"/>
                    <a:pt x="0" y="450400"/>
                    <a:pt x="0" y="405598"/>
                  </a:cubicBezTo>
                  <a:lnTo>
                    <a:pt x="0" y="81122"/>
                  </a:lnTo>
                  <a:close/>
                </a:path>
              </a:pathLst>
            </a:custGeom>
            <a:solidFill>
              <a:srgbClr val="002F6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4720" tIns="84720" rIns="84720" bIns="84720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Muévete</a:t>
              </a:r>
              <a:r>
                <a:rPr lang="en-U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donde</a:t>
              </a:r>
              <a:r>
                <a:rPr lang="en-U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estamos</a:t>
              </a:r>
              <a:r>
                <a:rPr lang="en-U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construyendo</a:t>
              </a:r>
              <a:endParaRPr lang="en-US" sz="1600" b="1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BA3A36CB-3762-4DDB-917F-F12A0B1A61A6}"/>
                </a:ext>
              </a:extLst>
            </p:cNvPr>
            <p:cNvSpPr/>
            <p:nvPr/>
          </p:nvSpPr>
          <p:spPr>
            <a:xfrm>
              <a:off x="974846" y="2212554"/>
              <a:ext cx="4663954" cy="486720"/>
            </a:xfrm>
            <a:custGeom>
              <a:avLst/>
              <a:gdLst>
                <a:gd name="connsiteX0" fmla="*/ 0 w 7134660"/>
                <a:gd name="connsiteY0" fmla="*/ 81122 h 486720"/>
                <a:gd name="connsiteX1" fmla="*/ 81122 w 7134660"/>
                <a:gd name="connsiteY1" fmla="*/ 0 h 486720"/>
                <a:gd name="connsiteX2" fmla="*/ 7053538 w 7134660"/>
                <a:gd name="connsiteY2" fmla="*/ 0 h 486720"/>
                <a:gd name="connsiteX3" fmla="*/ 7134660 w 7134660"/>
                <a:gd name="connsiteY3" fmla="*/ 81122 h 486720"/>
                <a:gd name="connsiteX4" fmla="*/ 7134660 w 7134660"/>
                <a:gd name="connsiteY4" fmla="*/ 405598 h 486720"/>
                <a:gd name="connsiteX5" fmla="*/ 7053538 w 7134660"/>
                <a:gd name="connsiteY5" fmla="*/ 486720 h 486720"/>
                <a:gd name="connsiteX6" fmla="*/ 81122 w 7134660"/>
                <a:gd name="connsiteY6" fmla="*/ 486720 h 486720"/>
                <a:gd name="connsiteX7" fmla="*/ 0 w 7134660"/>
                <a:gd name="connsiteY7" fmla="*/ 405598 h 486720"/>
                <a:gd name="connsiteX8" fmla="*/ 0 w 7134660"/>
                <a:gd name="connsiteY8" fmla="*/ 81122 h 486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34660" h="486720">
                  <a:moveTo>
                    <a:pt x="0" y="81122"/>
                  </a:moveTo>
                  <a:cubicBezTo>
                    <a:pt x="0" y="36320"/>
                    <a:pt x="36320" y="0"/>
                    <a:pt x="81122" y="0"/>
                  </a:cubicBezTo>
                  <a:lnTo>
                    <a:pt x="7053538" y="0"/>
                  </a:lnTo>
                  <a:cubicBezTo>
                    <a:pt x="7098340" y="0"/>
                    <a:pt x="7134660" y="36320"/>
                    <a:pt x="7134660" y="81122"/>
                  </a:cubicBezTo>
                  <a:lnTo>
                    <a:pt x="7134660" y="405598"/>
                  </a:lnTo>
                  <a:cubicBezTo>
                    <a:pt x="7134660" y="450400"/>
                    <a:pt x="7098340" y="486720"/>
                    <a:pt x="7053538" y="486720"/>
                  </a:cubicBezTo>
                  <a:lnTo>
                    <a:pt x="81122" y="486720"/>
                  </a:lnTo>
                  <a:cubicBezTo>
                    <a:pt x="36320" y="486720"/>
                    <a:pt x="0" y="450400"/>
                    <a:pt x="0" y="405598"/>
                  </a:cubicBezTo>
                  <a:lnTo>
                    <a:pt x="0" y="81122"/>
                  </a:lnTo>
                  <a:close/>
                </a:path>
              </a:pathLst>
            </a:custGeom>
            <a:solidFill>
              <a:srgbClr val="002F6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4720" tIns="84720" rIns="84720" bIns="84720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Proporcione</a:t>
              </a:r>
              <a:r>
                <a:rPr lang="en-U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siempre</a:t>
              </a:r>
              <a:r>
                <a:rPr lang="en-U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información</a:t>
              </a:r>
              <a:r>
                <a:rPr lang="en-U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precisa</a:t>
              </a:r>
              <a:endParaRPr lang="en-US" sz="1600" b="1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5D95D21-47B5-4602-BBC4-904CEF6C8A4B}"/>
                </a:ext>
              </a:extLst>
            </p:cNvPr>
            <p:cNvSpPr/>
            <p:nvPr/>
          </p:nvSpPr>
          <p:spPr>
            <a:xfrm>
              <a:off x="974846" y="2699274"/>
              <a:ext cx="4315018" cy="820754"/>
            </a:xfrm>
            <a:custGeom>
              <a:avLst/>
              <a:gdLst>
                <a:gd name="connsiteX0" fmla="*/ 0 w 7134660"/>
                <a:gd name="connsiteY0" fmla="*/ 0 h 820754"/>
                <a:gd name="connsiteX1" fmla="*/ 7134660 w 7134660"/>
                <a:gd name="connsiteY1" fmla="*/ 0 h 820754"/>
                <a:gd name="connsiteX2" fmla="*/ 7134660 w 7134660"/>
                <a:gd name="connsiteY2" fmla="*/ 820754 h 820754"/>
                <a:gd name="connsiteX3" fmla="*/ 0 w 7134660"/>
                <a:gd name="connsiteY3" fmla="*/ 820754 h 820754"/>
                <a:gd name="connsiteX4" fmla="*/ 0 w 7134660"/>
                <a:gd name="connsiteY4" fmla="*/ 0 h 820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34660" h="820754">
                  <a:moveTo>
                    <a:pt x="0" y="0"/>
                  </a:moveTo>
                  <a:lnTo>
                    <a:pt x="7134660" y="0"/>
                  </a:lnTo>
                  <a:lnTo>
                    <a:pt x="7134660" y="820754"/>
                  </a:lnTo>
                  <a:lnTo>
                    <a:pt x="0" y="82075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6525" tIns="20320" rIns="113792" bIns="20320" numCol="1" spcCol="1270" anchor="t" anchorCtr="0">
              <a:noAutofit/>
            </a:bodyPr>
            <a:lstStyle/>
            <a:p>
              <a:pPr marL="171450" lvl="1" indent="-171450" algn="l" defTabSz="711200">
                <a:spcBef>
                  <a:spcPct val="0"/>
                </a:spcBef>
                <a:buChar char="•"/>
              </a:pPr>
              <a:r>
                <a:rPr lang="es-ES" sz="14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Perdió/Cambió de trabajo, recibió aumento, disminución de salario</a:t>
              </a:r>
            </a:p>
            <a:p>
              <a:pPr marL="171450" lvl="1" indent="-171450" algn="l" defTabSz="711200">
                <a:spcBef>
                  <a:spcPct val="0"/>
                </a:spcBef>
                <a:buChar char="•"/>
              </a:pPr>
              <a:r>
                <a:rPr lang="es-ES" sz="14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Legalmente Casado/Divorciado</a:t>
              </a:r>
            </a:p>
            <a:p>
              <a:pPr marL="171450" lvl="1" indent="-171450" algn="l" defTabSz="711200">
                <a:spcBef>
                  <a:spcPct val="0"/>
                </a:spcBef>
                <a:buChar char="•"/>
              </a:pPr>
              <a:r>
                <a:rPr lang="es-ES" sz="14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Esperando un bebe</a:t>
              </a: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7EE4F78-91F5-4730-8765-EEAA3FCC19FE}"/>
                </a:ext>
              </a:extLst>
            </p:cNvPr>
            <p:cNvSpPr/>
            <p:nvPr/>
          </p:nvSpPr>
          <p:spPr>
            <a:xfrm>
              <a:off x="1004670" y="5059795"/>
              <a:ext cx="4663954" cy="876612"/>
            </a:xfrm>
            <a:custGeom>
              <a:avLst/>
              <a:gdLst>
                <a:gd name="connsiteX0" fmla="*/ 0 w 7134660"/>
                <a:gd name="connsiteY0" fmla="*/ 81122 h 486720"/>
                <a:gd name="connsiteX1" fmla="*/ 81122 w 7134660"/>
                <a:gd name="connsiteY1" fmla="*/ 0 h 486720"/>
                <a:gd name="connsiteX2" fmla="*/ 7053538 w 7134660"/>
                <a:gd name="connsiteY2" fmla="*/ 0 h 486720"/>
                <a:gd name="connsiteX3" fmla="*/ 7134660 w 7134660"/>
                <a:gd name="connsiteY3" fmla="*/ 81122 h 486720"/>
                <a:gd name="connsiteX4" fmla="*/ 7134660 w 7134660"/>
                <a:gd name="connsiteY4" fmla="*/ 405598 h 486720"/>
                <a:gd name="connsiteX5" fmla="*/ 7053538 w 7134660"/>
                <a:gd name="connsiteY5" fmla="*/ 486720 h 486720"/>
                <a:gd name="connsiteX6" fmla="*/ 81122 w 7134660"/>
                <a:gd name="connsiteY6" fmla="*/ 486720 h 486720"/>
                <a:gd name="connsiteX7" fmla="*/ 0 w 7134660"/>
                <a:gd name="connsiteY7" fmla="*/ 405598 h 486720"/>
                <a:gd name="connsiteX8" fmla="*/ 0 w 7134660"/>
                <a:gd name="connsiteY8" fmla="*/ 81122 h 486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34660" h="486720">
                  <a:moveTo>
                    <a:pt x="0" y="81122"/>
                  </a:moveTo>
                  <a:cubicBezTo>
                    <a:pt x="0" y="36320"/>
                    <a:pt x="36320" y="0"/>
                    <a:pt x="81122" y="0"/>
                  </a:cubicBezTo>
                  <a:lnTo>
                    <a:pt x="7053538" y="0"/>
                  </a:lnTo>
                  <a:cubicBezTo>
                    <a:pt x="7098340" y="0"/>
                    <a:pt x="7134660" y="36320"/>
                    <a:pt x="7134660" y="81122"/>
                  </a:cubicBezTo>
                  <a:lnTo>
                    <a:pt x="7134660" y="405598"/>
                  </a:lnTo>
                  <a:cubicBezTo>
                    <a:pt x="7134660" y="450400"/>
                    <a:pt x="7098340" y="486720"/>
                    <a:pt x="7053538" y="486720"/>
                  </a:cubicBezTo>
                  <a:lnTo>
                    <a:pt x="81122" y="486720"/>
                  </a:lnTo>
                  <a:cubicBezTo>
                    <a:pt x="36320" y="486720"/>
                    <a:pt x="0" y="450400"/>
                    <a:pt x="0" y="405598"/>
                  </a:cubicBezTo>
                  <a:lnTo>
                    <a:pt x="0" y="81122"/>
                  </a:lnTo>
                  <a:close/>
                </a:path>
              </a:pathLst>
            </a:custGeom>
            <a:solidFill>
              <a:srgbClr val="002F6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4720" tIns="84720" rIns="84720" bIns="84720" numCol="1" spcCol="1270" anchor="ctr" anchorCtr="0">
              <a:noAutofit/>
            </a:bodyPr>
            <a:lstStyle/>
            <a:p>
              <a:pPr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Asista a clases requeridas y progrese continuamente y complete las horas de  participación social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13B6507-DCE3-4E9D-AAA2-133333ED9013}"/>
                </a:ext>
              </a:extLst>
            </p:cNvPr>
            <p:cNvSpPr/>
            <p:nvPr/>
          </p:nvSpPr>
          <p:spPr>
            <a:xfrm>
              <a:off x="974846" y="5988489"/>
              <a:ext cx="4663954" cy="876612"/>
            </a:xfrm>
            <a:custGeom>
              <a:avLst/>
              <a:gdLst>
                <a:gd name="connsiteX0" fmla="*/ 0 w 7134660"/>
                <a:gd name="connsiteY0" fmla="*/ 0 h 430560"/>
                <a:gd name="connsiteX1" fmla="*/ 7134660 w 7134660"/>
                <a:gd name="connsiteY1" fmla="*/ 0 h 430560"/>
                <a:gd name="connsiteX2" fmla="*/ 7134660 w 7134660"/>
                <a:gd name="connsiteY2" fmla="*/ 430560 h 430560"/>
                <a:gd name="connsiteX3" fmla="*/ 0 w 7134660"/>
                <a:gd name="connsiteY3" fmla="*/ 430560 h 430560"/>
                <a:gd name="connsiteX4" fmla="*/ 0 w 7134660"/>
                <a:gd name="connsiteY4" fmla="*/ 0 h 430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34660" h="430560">
                  <a:moveTo>
                    <a:pt x="0" y="0"/>
                  </a:moveTo>
                  <a:lnTo>
                    <a:pt x="7134660" y="0"/>
                  </a:lnTo>
                  <a:lnTo>
                    <a:pt x="7134660" y="430560"/>
                  </a:lnTo>
                  <a:lnTo>
                    <a:pt x="0" y="43056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6525" tIns="20320" rIns="113792" bIns="20320" numCol="1" spcCol="1270" anchor="t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"/>
              </a:pPr>
              <a:r>
                <a:rPr lang="es-E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Talleres de mantenimiento financieros y del hogar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"/>
              </a:pPr>
              <a:r>
                <a:rPr lang="es-E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300-400 </a:t>
              </a:r>
              <a:r>
                <a:rPr lang="es-E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hrs</a:t>
              </a:r>
              <a:endParaRPr lang="es-ES" sz="1600" b="1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1" algn="l" defTabSz="7112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</a:pPr>
              <a:endParaRPr lang="en-US" sz="1600" b="1" kern="1200" dirty="0"/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"/>
              </a:pPr>
              <a:endParaRPr lang="en-US" sz="1600" kern="120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FBA958A7-707A-49DE-ACD5-C08F0C223D5E}"/>
                </a:ext>
              </a:extLst>
            </p:cNvPr>
            <p:cNvSpPr/>
            <p:nvPr/>
          </p:nvSpPr>
          <p:spPr>
            <a:xfrm>
              <a:off x="974846" y="3687924"/>
              <a:ext cx="4663954" cy="486720"/>
            </a:xfrm>
            <a:custGeom>
              <a:avLst/>
              <a:gdLst>
                <a:gd name="connsiteX0" fmla="*/ 0 w 7134660"/>
                <a:gd name="connsiteY0" fmla="*/ 81122 h 486720"/>
                <a:gd name="connsiteX1" fmla="*/ 81122 w 7134660"/>
                <a:gd name="connsiteY1" fmla="*/ 0 h 486720"/>
                <a:gd name="connsiteX2" fmla="*/ 7053538 w 7134660"/>
                <a:gd name="connsiteY2" fmla="*/ 0 h 486720"/>
                <a:gd name="connsiteX3" fmla="*/ 7134660 w 7134660"/>
                <a:gd name="connsiteY3" fmla="*/ 81122 h 486720"/>
                <a:gd name="connsiteX4" fmla="*/ 7134660 w 7134660"/>
                <a:gd name="connsiteY4" fmla="*/ 405598 h 486720"/>
                <a:gd name="connsiteX5" fmla="*/ 7053538 w 7134660"/>
                <a:gd name="connsiteY5" fmla="*/ 486720 h 486720"/>
                <a:gd name="connsiteX6" fmla="*/ 81122 w 7134660"/>
                <a:gd name="connsiteY6" fmla="*/ 486720 h 486720"/>
                <a:gd name="connsiteX7" fmla="*/ 0 w 7134660"/>
                <a:gd name="connsiteY7" fmla="*/ 405598 h 486720"/>
                <a:gd name="connsiteX8" fmla="*/ 0 w 7134660"/>
                <a:gd name="connsiteY8" fmla="*/ 81122 h 486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34660" h="486720">
                  <a:moveTo>
                    <a:pt x="0" y="81122"/>
                  </a:moveTo>
                  <a:cubicBezTo>
                    <a:pt x="0" y="36320"/>
                    <a:pt x="36320" y="0"/>
                    <a:pt x="81122" y="0"/>
                  </a:cubicBezTo>
                  <a:lnTo>
                    <a:pt x="7053538" y="0"/>
                  </a:lnTo>
                  <a:cubicBezTo>
                    <a:pt x="7098340" y="0"/>
                    <a:pt x="7134660" y="36320"/>
                    <a:pt x="7134660" y="81122"/>
                  </a:cubicBezTo>
                  <a:lnTo>
                    <a:pt x="7134660" y="405598"/>
                  </a:lnTo>
                  <a:cubicBezTo>
                    <a:pt x="7134660" y="450400"/>
                    <a:pt x="7098340" y="486720"/>
                    <a:pt x="7053538" y="486720"/>
                  </a:cubicBezTo>
                  <a:lnTo>
                    <a:pt x="81122" y="486720"/>
                  </a:lnTo>
                  <a:cubicBezTo>
                    <a:pt x="36320" y="486720"/>
                    <a:pt x="0" y="450400"/>
                    <a:pt x="0" y="405598"/>
                  </a:cubicBezTo>
                  <a:lnTo>
                    <a:pt x="0" y="81122"/>
                  </a:lnTo>
                  <a:close/>
                </a:path>
              </a:pathLst>
            </a:custGeom>
            <a:solidFill>
              <a:srgbClr val="002F6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4720" tIns="84720" rIns="84720" bIns="84720" numCol="1" spcCol="1270" anchor="ctr" anchorCtr="0">
              <a:noAutofit/>
            </a:bodyPr>
            <a:lstStyle/>
            <a:p>
              <a:pPr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Trabajar con personal y contratistas / Voluntarios</a:t>
              </a: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88B6198-EF32-41D7-A294-670EE2DAF9EB}"/>
                </a:ext>
              </a:extLst>
            </p:cNvPr>
            <p:cNvSpPr/>
            <p:nvPr/>
          </p:nvSpPr>
          <p:spPr>
            <a:xfrm>
              <a:off x="974846" y="4201913"/>
              <a:ext cx="4663954" cy="778955"/>
            </a:xfrm>
            <a:custGeom>
              <a:avLst/>
              <a:gdLst>
                <a:gd name="connsiteX0" fmla="*/ 0 w 7134660"/>
                <a:gd name="connsiteY0" fmla="*/ 0 h 497835"/>
                <a:gd name="connsiteX1" fmla="*/ 7134660 w 7134660"/>
                <a:gd name="connsiteY1" fmla="*/ 0 h 497835"/>
                <a:gd name="connsiteX2" fmla="*/ 7134660 w 7134660"/>
                <a:gd name="connsiteY2" fmla="*/ 497835 h 497835"/>
                <a:gd name="connsiteX3" fmla="*/ 0 w 7134660"/>
                <a:gd name="connsiteY3" fmla="*/ 497835 h 497835"/>
                <a:gd name="connsiteX4" fmla="*/ 0 w 7134660"/>
                <a:gd name="connsiteY4" fmla="*/ 0 h 497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34660" h="497835">
                  <a:moveTo>
                    <a:pt x="0" y="0"/>
                  </a:moveTo>
                  <a:lnTo>
                    <a:pt x="7134660" y="0"/>
                  </a:lnTo>
                  <a:lnTo>
                    <a:pt x="7134660" y="497835"/>
                  </a:lnTo>
                  <a:lnTo>
                    <a:pt x="0" y="49783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6525" tIns="20320" rIns="113792" bIns="20320" numCol="1" spcCol="1270" anchor="t" anchorCtr="0">
              <a:noAutofit/>
            </a:bodyPr>
            <a:lstStyle/>
            <a:p>
              <a:pPr marL="171450" lvl="1" indent="-171450" algn="l" defTabSz="711200">
                <a:spcBef>
                  <a:spcPct val="0"/>
                </a:spcBef>
                <a:buChar char="•"/>
              </a:pPr>
              <a:r>
                <a:rPr lang="es-E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Habitat </a:t>
              </a:r>
              <a:r>
                <a:rPr lang="es-E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ReStore,sito</a:t>
              </a:r>
              <a:r>
                <a:rPr lang="es-E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 de Construcción, otro voluntario aprobado por el Director del Servicios de Programa</a:t>
              </a:r>
            </a:p>
          </p:txBody>
        </p:sp>
      </p:grpSp>
      <p:sp>
        <p:nvSpPr>
          <p:cNvPr id="16" name="Rectangle 15" descr="Handshake">
            <a:extLst>
              <a:ext uri="{FF2B5EF4-FFF2-40B4-BE49-F238E27FC236}">
                <a16:creationId xmlns:a16="http://schemas.microsoft.com/office/drawing/2014/main" id="{B80170EB-D137-41A7-A1BF-B0136296EF71}"/>
              </a:ext>
            </a:extLst>
          </p:cNvPr>
          <p:cNvSpPr/>
          <p:nvPr/>
        </p:nvSpPr>
        <p:spPr>
          <a:xfrm>
            <a:off x="6553200" y="-91703"/>
            <a:ext cx="1592493" cy="1661857"/>
          </a:xfrm>
          <a:prstGeom prst="rect">
            <a:avLst/>
          </a:pr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6E4DEEF-8173-7DA4-F963-706DD5C32A0F}"/>
              </a:ext>
            </a:extLst>
          </p:cNvPr>
          <p:cNvGrpSpPr/>
          <p:nvPr/>
        </p:nvGrpSpPr>
        <p:grpSpPr>
          <a:xfrm>
            <a:off x="254654" y="1299637"/>
            <a:ext cx="4078676" cy="4837509"/>
            <a:chOff x="188524" y="1303903"/>
            <a:chExt cx="4078676" cy="4837509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3771B72A-4901-B176-47B8-DCA2834FD008}"/>
                </a:ext>
              </a:extLst>
            </p:cNvPr>
            <p:cNvSpPr/>
            <p:nvPr/>
          </p:nvSpPr>
          <p:spPr>
            <a:xfrm>
              <a:off x="211676" y="1303903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lvl="0"/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Historial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de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alquiler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satisfactorio</a:t>
              </a:r>
              <a:endParaRPr 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Sin pagos de alquiler atrasados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6BDCF54-C7DD-B07C-C920-9F25EF2D8FE7}"/>
                </a:ext>
              </a:extLst>
            </p:cNvPr>
            <p:cNvSpPr/>
            <p:nvPr/>
          </p:nvSpPr>
          <p:spPr>
            <a:xfrm>
              <a:off x="211676" y="1991062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Sin sentencias insatisfechos</a:t>
              </a:r>
            </a:p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Sin deuda con el propietario anterior</a:t>
              </a:r>
              <a:endParaRPr lang="en-US" sz="1600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9B8E193-39DE-0F8C-99C8-193DF6CA1AF2}"/>
                </a:ext>
              </a:extLst>
            </p:cNvPr>
            <p:cNvSpPr/>
            <p:nvPr/>
          </p:nvSpPr>
          <p:spPr>
            <a:xfrm>
              <a:off x="211676" y="2681243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Sin quiebras ni ejecuciones hipotecarias en los últimos 5 años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A84DFD6-12D5-7DED-BEB6-CD59CA73CE0C}"/>
                </a:ext>
              </a:extLst>
            </p:cNvPr>
            <p:cNvSpPr/>
            <p:nvPr/>
          </p:nvSpPr>
          <p:spPr>
            <a:xfrm>
              <a:off x="211676" y="3373156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La deuda de préstamos estudiantiles NO debe ser más de 1.5 veces el ingreso bruto anual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2C402FA9-96B1-3E4B-33EC-AB4B731802A2}"/>
                </a:ext>
              </a:extLst>
            </p:cNvPr>
            <p:cNvSpPr/>
            <p:nvPr/>
          </p:nvSpPr>
          <p:spPr>
            <a:xfrm>
              <a:off x="211676" y="4065070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Colecciones Medicas deben ser menos de $3000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E6440B6C-755F-334B-DF40-EB79ACF393E5}"/>
                </a:ext>
              </a:extLst>
            </p:cNvPr>
            <p:cNvSpPr/>
            <p:nvPr/>
          </p:nvSpPr>
          <p:spPr>
            <a:xfrm>
              <a:off x="188524" y="5463407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lvl="0"/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La relación deuda-ingreso debe ser del 36% o menos</a:t>
              </a:r>
              <a:endParaRPr lang="en-US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728B2EA-3DC2-E63A-0887-8AB62A554C82}"/>
                </a:ext>
              </a:extLst>
            </p:cNvPr>
            <p:cNvSpPr/>
            <p:nvPr/>
          </p:nvSpPr>
          <p:spPr>
            <a:xfrm>
              <a:off x="188524" y="4764072"/>
              <a:ext cx="4055524" cy="678005"/>
            </a:xfrm>
            <a:custGeom>
              <a:avLst/>
              <a:gdLst>
                <a:gd name="connsiteX0" fmla="*/ 0 w 4055524"/>
                <a:gd name="connsiteY0" fmla="*/ 113003 h 678005"/>
                <a:gd name="connsiteX1" fmla="*/ 113003 w 4055524"/>
                <a:gd name="connsiteY1" fmla="*/ 0 h 678005"/>
                <a:gd name="connsiteX2" fmla="*/ 3942521 w 4055524"/>
                <a:gd name="connsiteY2" fmla="*/ 0 h 678005"/>
                <a:gd name="connsiteX3" fmla="*/ 4055524 w 4055524"/>
                <a:gd name="connsiteY3" fmla="*/ 113003 h 678005"/>
                <a:gd name="connsiteX4" fmla="*/ 4055524 w 4055524"/>
                <a:gd name="connsiteY4" fmla="*/ 565002 h 678005"/>
                <a:gd name="connsiteX5" fmla="*/ 3942521 w 4055524"/>
                <a:gd name="connsiteY5" fmla="*/ 678005 h 678005"/>
                <a:gd name="connsiteX6" fmla="*/ 113003 w 4055524"/>
                <a:gd name="connsiteY6" fmla="*/ 678005 h 678005"/>
                <a:gd name="connsiteX7" fmla="*/ 0 w 4055524"/>
                <a:gd name="connsiteY7" fmla="*/ 565002 h 678005"/>
                <a:gd name="connsiteX8" fmla="*/ 0 w 4055524"/>
                <a:gd name="connsiteY8" fmla="*/ 113003 h 67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524" h="678005">
                  <a:moveTo>
                    <a:pt x="0" y="113003"/>
                  </a:moveTo>
                  <a:cubicBezTo>
                    <a:pt x="0" y="50593"/>
                    <a:pt x="50593" y="0"/>
                    <a:pt x="113003" y="0"/>
                  </a:cubicBezTo>
                  <a:lnTo>
                    <a:pt x="3942521" y="0"/>
                  </a:lnTo>
                  <a:cubicBezTo>
                    <a:pt x="4004931" y="0"/>
                    <a:pt x="4055524" y="50593"/>
                    <a:pt x="4055524" y="113003"/>
                  </a:cubicBezTo>
                  <a:lnTo>
                    <a:pt x="4055524" y="565002"/>
                  </a:lnTo>
                  <a:cubicBezTo>
                    <a:pt x="4055524" y="627412"/>
                    <a:pt x="4004931" y="678005"/>
                    <a:pt x="3942521" y="678005"/>
                  </a:cubicBezTo>
                  <a:lnTo>
                    <a:pt x="113003" y="678005"/>
                  </a:lnTo>
                  <a:cubicBezTo>
                    <a:pt x="50593" y="678005"/>
                    <a:pt x="0" y="627412"/>
                    <a:pt x="0" y="565002"/>
                  </a:cubicBezTo>
                  <a:lnTo>
                    <a:pt x="0" y="113003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4057" tIns="94057" rIns="94057" bIns="94057" numCol="1" spcCol="1270" anchor="ctr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E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N</a:t>
              </a:r>
              <a:r>
                <a:rPr lang="es-E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o debe exceder los $15,000 de deudas en delincuencia</a:t>
              </a:r>
            </a:p>
          </p:txBody>
        </p:sp>
      </p:grpSp>
      <p:sp>
        <p:nvSpPr>
          <p:cNvPr id="23" name="Rectangle 22" descr="Scales of justice">
            <a:extLst>
              <a:ext uri="{FF2B5EF4-FFF2-40B4-BE49-F238E27FC236}">
                <a16:creationId xmlns:a16="http://schemas.microsoft.com/office/drawing/2014/main" id="{9C04176F-39FA-DC03-37E9-C852ACAF73D9}"/>
              </a:ext>
            </a:extLst>
          </p:cNvPr>
          <p:cNvSpPr/>
          <p:nvPr/>
        </p:nvSpPr>
        <p:spPr>
          <a:xfrm>
            <a:off x="1787116" y="5798143"/>
            <a:ext cx="990600" cy="1062034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8913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066"/>
    </mc:Choice>
    <mc:Fallback xmlns="">
      <p:transition spd="slow" advTm="66066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6660587D-559E-47D2-8D79-BFF19391B58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01862" y="138496"/>
            <a:ext cx="8942138" cy="660400"/>
          </a:xfrm>
        </p:spPr>
        <p:txBody>
          <a:bodyPr>
            <a:normAutofit/>
          </a:bodyPr>
          <a:lstStyle/>
          <a:p>
            <a:r>
              <a:rPr lang="es-ES" sz="28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Participación Social/Horas de Equidad</a:t>
            </a:r>
            <a:endParaRPr lang="en-US" sz="2800" b="1" dirty="0">
              <a:solidFill>
                <a:srgbClr val="002F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ontent Placeholder 10">
            <a:extLst>
              <a:ext uri="{FF2B5EF4-FFF2-40B4-BE49-F238E27FC236}">
                <a16:creationId xmlns:a16="http://schemas.microsoft.com/office/drawing/2014/main" id="{486430B9-11B4-44AE-9B83-1F212C34D25F}"/>
              </a:ext>
            </a:extLst>
          </p:cNvPr>
          <p:cNvSpPr txBox="1">
            <a:spLocks/>
          </p:cNvSpPr>
          <p:nvPr/>
        </p:nvSpPr>
        <p:spPr>
          <a:xfrm>
            <a:off x="3540405" y="1811129"/>
            <a:ext cx="2934929" cy="320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3B02A"/>
              </a:buClr>
            </a:pPr>
            <a:r>
              <a:rPr lang="en-US" sz="1600" b="1" u="sng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CLASES FINANCIERAS</a:t>
            </a:r>
          </a:p>
        </p:txBody>
      </p:sp>
      <p:sp>
        <p:nvSpPr>
          <p:cNvPr id="16" name="Content Placeholder 10">
            <a:extLst>
              <a:ext uri="{FF2B5EF4-FFF2-40B4-BE49-F238E27FC236}">
                <a16:creationId xmlns:a16="http://schemas.microsoft.com/office/drawing/2014/main" id="{06284EB6-144C-47D1-BAD9-EC42F82C0863}"/>
              </a:ext>
            </a:extLst>
          </p:cNvPr>
          <p:cNvSpPr txBox="1">
            <a:spLocks/>
          </p:cNvSpPr>
          <p:nvPr/>
        </p:nvSpPr>
        <p:spPr>
          <a:xfrm>
            <a:off x="6520163" y="1811129"/>
            <a:ext cx="2623838" cy="320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3B02A"/>
              </a:buClr>
            </a:pPr>
            <a:r>
              <a:rPr lang="en-US" sz="1600" b="1" u="sng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CLASE DE DESARROLLO</a:t>
            </a:r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7D85E200-B019-4CB3-A7B9-722EFB834EE7}"/>
              </a:ext>
            </a:extLst>
          </p:cNvPr>
          <p:cNvSpPr txBox="1">
            <a:spLocks/>
          </p:cNvSpPr>
          <p:nvPr/>
        </p:nvSpPr>
        <p:spPr>
          <a:xfrm>
            <a:off x="201862" y="2168036"/>
            <a:ext cx="3197532" cy="188061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Construyendo sobre su hogar y el hogar de otras familias socias</a:t>
            </a:r>
          </a:p>
          <a:p>
            <a:pPr marL="285750" indent="-285750"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Debe estar presente al menos una vez por semana en el sitio de construcción de su hogar</a:t>
            </a:r>
          </a:p>
        </p:txBody>
      </p:sp>
      <p:sp>
        <p:nvSpPr>
          <p:cNvPr id="22" name="Content Placeholder 5">
            <a:extLst>
              <a:ext uri="{FF2B5EF4-FFF2-40B4-BE49-F238E27FC236}">
                <a16:creationId xmlns:a16="http://schemas.microsoft.com/office/drawing/2014/main" id="{B4EA9903-B2A6-4C3D-9856-2404DDE01C14}"/>
              </a:ext>
            </a:extLst>
          </p:cNvPr>
          <p:cNvSpPr txBox="1">
            <a:spLocks/>
          </p:cNvSpPr>
          <p:nvPr/>
        </p:nvSpPr>
        <p:spPr>
          <a:xfrm>
            <a:off x="3540405" y="2116142"/>
            <a:ext cx="2544613" cy="2913058"/>
          </a:xfrm>
          <a:prstGeom prst="rect">
            <a:avLst/>
          </a:prstGeom>
          <a:noFill/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Administración del dinero</a:t>
            </a:r>
          </a:p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Universidad de Paz Financiera</a:t>
            </a:r>
          </a:p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Currículo de educación financiera</a:t>
            </a:r>
          </a:p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Reunión con el asesor financiero</a:t>
            </a:r>
          </a:p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Adquirir un certificado de educación para compradores de vivienda</a:t>
            </a:r>
          </a:p>
          <a:p>
            <a:endParaRPr lang="en-US" dirty="0"/>
          </a:p>
        </p:txBody>
      </p:sp>
      <p:sp>
        <p:nvSpPr>
          <p:cNvPr id="24" name="Content Placeholder 5">
            <a:extLst>
              <a:ext uri="{FF2B5EF4-FFF2-40B4-BE49-F238E27FC236}">
                <a16:creationId xmlns:a16="http://schemas.microsoft.com/office/drawing/2014/main" id="{1BAEE7A0-4BB4-436A-AF73-AA8D784A91AD}"/>
              </a:ext>
            </a:extLst>
          </p:cNvPr>
          <p:cNvSpPr txBox="1">
            <a:spLocks/>
          </p:cNvSpPr>
          <p:nvPr/>
        </p:nvSpPr>
        <p:spPr>
          <a:xfrm>
            <a:off x="6568425" y="2168035"/>
            <a:ext cx="2352692" cy="3089765"/>
          </a:xfrm>
          <a:prstGeom prst="rect">
            <a:avLst/>
          </a:prstGeom>
          <a:noFill/>
        </p:spPr>
        <p:txBody>
          <a:bodyPr lIns="91440" tIns="45720" rIns="91440" bIns="45720" anchor="t"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Debe completar un mínimo de 25 horas dentro de los primeros 3 meses de unirse al programa</a:t>
            </a:r>
          </a:p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b="1" dirty="0">
                <a:latin typeface="Arial" panose="020B0604020202020204" pitchFamily="34" charset="0"/>
                <a:cs typeface="Arial" panose="020B0604020202020204" pitchFamily="34" charset="0"/>
              </a:rPr>
              <a:t>Asistir a clases educativas</a:t>
            </a:r>
          </a:p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Trabajar como voluntario</a:t>
            </a:r>
          </a:p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Talleres de mantenimiento del hogar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EB01D37-A58E-4AD2-8318-9DF396786496}"/>
              </a:ext>
            </a:extLst>
          </p:cNvPr>
          <p:cNvSpPr txBox="1"/>
          <p:nvPr/>
        </p:nvSpPr>
        <p:spPr>
          <a:xfrm>
            <a:off x="304800" y="725196"/>
            <a:ext cx="8534400" cy="920069"/>
          </a:xfrm>
          <a:prstGeom prst="rect">
            <a:avLst/>
          </a:prstGeom>
          <a:solidFill>
            <a:srgbClr val="005696"/>
          </a:solidFill>
        </p:spPr>
        <p:txBody>
          <a:bodyPr wrap="square" rtlCol="0" anchor="ctr" anchorCtr="1">
            <a:noAutofit/>
          </a:bodyPr>
          <a:lstStyle/>
          <a:p>
            <a:pPr algn="ctr">
              <a:buFontTx/>
              <a:buNone/>
            </a:pPr>
            <a:r>
              <a:rPr lang="en-US" sz="1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Jefe de Familia 300 Horas </a:t>
            </a:r>
            <a:r>
              <a:rPr lang="en-US" sz="17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Totales</a:t>
            </a:r>
            <a:endParaRPr lang="en-US" sz="1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FontTx/>
              <a:buNone/>
            </a:pPr>
            <a:r>
              <a:rPr 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__________________________________________________________</a:t>
            </a:r>
          </a:p>
          <a:p>
            <a:pPr algn="ctr">
              <a:buFontTx/>
              <a:buNone/>
            </a:pPr>
            <a:r>
              <a:rPr lang="en-US" sz="1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 Jefes de Familia 400 Horas </a:t>
            </a:r>
            <a:r>
              <a:rPr lang="en-US" sz="17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Totales</a:t>
            </a:r>
            <a:endParaRPr lang="en-US" sz="1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ontent Placeholder 10">
            <a:extLst>
              <a:ext uri="{FF2B5EF4-FFF2-40B4-BE49-F238E27FC236}">
                <a16:creationId xmlns:a16="http://schemas.microsoft.com/office/drawing/2014/main" id="{CBA01ADE-F7F4-4298-9206-62A016DBD3E5}"/>
              </a:ext>
            </a:extLst>
          </p:cNvPr>
          <p:cNvSpPr txBox="1">
            <a:spLocks/>
          </p:cNvSpPr>
          <p:nvPr/>
        </p:nvSpPr>
        <p:spPr>
          <a:xfrm>
            <a:off x="201862" y="1795571"/>
            <a:ext cx="2934929" cy="320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3B02A"/>
              </a:buClr>
            </a:pPr>
            <a:r>
              <a:rPr lang="en-US" sz="1700" b="1" u="sng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CONSTRUCCION</a:t>
            </a:r>
            <a:r>
              <a:rPr lang="en-US" sz="1800" b="1" u="sng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359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539"/>
    </mc:Choice>
    <mc:Fallback xmlns="">
      <p:transition spd="slow" advTm="7653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0">
            <a:extLst>
              <a:ext uri="{FF2B5EF4-FFF2-40B4-BE49-F238E27FC236}">
                <a16:creationId xmlns:a16="http://schemas.microsoft.com/office/drawing/2014/main" id="{06284EB6-144C-47D1-BAD9-EC42F82C0863}"/>
              </a:ext>
            </a:extLst>
          </p:cNvPr>
          <p:cNvSpPr txBox="1">
            <a:spLocks/>
          </p:cNvSpPr>
          <p:nvPr/>
        </p:nvSpPr>
        <p:spPr>
          <a:xfrm>
            <a:off x="6520163" y="1811129"/>
            <a:ext cx="2629584" cy="320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3B02A"/>
              </a:buClr>
            </a:pPr>
            <a:r>
              <a:rPr lang="en-US" sz="1600" b="1" u="sng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CLASE DE DESARROLLO</a:t>
            </a:r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7D85E200-B019-4CB3-A7B9-722EFB834EE7}"/>
              </a:ext>
            </a:extLst>
          </p:cNvPr>
          <p:cNvSpPr txBox="1">
            <a:spLocks/>
          </p:cNvSpPr>
          <p:nvPr/>
        </p:nvSpPr>
        <p:spPr>
          <a:xfrm>
            <a:off x="201862" y="2168036"/>
            <a:ext cx="3197532" cy="188061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Construyendo sobre su hogar y el hogar de otras familias socias</a:t>
            </a:r>
          </a:p>
          <a:p>
            <a:pPr marL="285750" indent="-285750"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Debe estar presente al menos una vez por semana en el sitio de construcción de su hogar</a:t>
            </a:r>
          </a:p>
        </p:txBody>
      </p:sp>
      <p:sp>
        <p:nvSpPr>
          <p:cNvPr id="24" name="Content Placeholder 5">
            <a:extLst>
              <a:ext uri="{FF2B5EF4-FFF2-40B4-BE49-F238E27FC236}">
                <a16:creationId xmlns:a16="http://schemas.microsoft.com/office/drawing/2014/main" id="{1BAEE7A0-4BB4-436A-AF73-AA8D784A91AD}"/>
              </a:ext>
            </a:extLst>
          </p:cNvPr>
          <p:cNvSpPr txBox="1">
            <a:spLocks/>
          </p:cNvSpPr>
          <p:nvPr/>
        </p:nvSpPr>
        <p:spPr>
          <a:xfrm>
            <a:off x="6568425" y="2168036"/>
            <a:ext cx="2352692" cy="1868346"/>
          </a:xfrm>
          <a:prstGeom prst="rect">
            <a:avLst/>
          </a:prstGeom>
          <a:noFill/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b="1" dirty="0">
                <a:latin typeface="Arial" panose="020B0604020202020204" pitchFamily="34" charset="0"/>
                <a:cs typeface="Arial" panose="020B0604020202020204" pitchFamily="34" charset="0"/>
              </a:rPr>
              <a:t>Todas las demás clases educativas</a:t>
            </a:r>
          </a:p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Horas voluntarias</a:t>
            </a:r>
          </a:p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Talleres del mantenimiento de su hogar</a:t>
            </a:r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7D03BE75-F1C2-4371-970D-3047288524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3043325"/>
              </p:ext>
            </p:extLst>
          </p:nvPr>
        </p:nvGraphicFramePr>
        <p:xfrm>
          <a:off x="-532550" y="3955584"/>
          <a:ext cx="9594709" cy="3261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ontent Placeholder 10">
            <a:extLst>
              <a:ext uri="{FF2B5EF4-FFF2-40B4-BE49-F238E27FC236}">
                <a16:creationId xmlns:a16="http://schemas.microsoft.com/office/drawing/2014/main" id="{CBA01ADE-F7F4-4298-9206-62A016DBD3E5}"/>
              </a:ext>
            </a:extLst>
          </p:cNvPr>
          <p:cNvSpPr txBox="1">
            <a:spLocks/>
          </p:cNvSpPr>
          <p:nvPr/>
        </p:nvSpPr>
        <p:spPr>
          <a:xfrm>
            <a:off x="201862" y="1795571"/>
            <a:ext cx="2934929" cy="320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3B02A"/>
              </a:buClr>
            </a:pPr>
            <a:r>
              <a:rPr lang="en-US" sz="1600" b="1" u="sng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CONSTRUCCION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791F24D-44BD-4FD4-B33F-B4A5DD3B7BDC}"/>
              </a:ext>
            </a:extLst>
          </p:cNvPr>
          <p:cNvSpPr txBox="1"/>
          <p:nvPr/>
        </p:nvSpPr>
        <p:spPr>
          <a:xfrm>
            <a:off x="3226754" y="5652493"/>
            <a:ext cx="269049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Ej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. 	300 hrs. </a:t>
            </a:r>
            <a:r>
              <a:rPr lang="en-US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totales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150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hrs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y $1,500</a:t>
            </a:r>
          </a:p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	400 hrs. </a:t>
            </a:r>
            <a:r>
              <a:rPr lang="en-US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totales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200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hrs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y $1,500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37A3DB-79DA-4195-84EC-8832CF334AC6}"/>
              </a:ext>
            </a:extLst>
          </p:cNvPr>
          <p:cNvSpPr txBox="1"/>
          <p:nvPr/>
        </p:nvSpPr>
        <p:spPr>
          <a:xfrm>
            <a:off x="6256200" y="5550849"/>
            <a:ext cx="2977141" cy="1295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s-ES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Periodo de tiempo para horas y participación social y construcción de vivienda</a:t>
            </a:r>
          </a:p>
          <a:p>
            <a:pPr marL="285750" lvl="0" indent="-28575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s-ES" sz="1400" i="1" dirty="0">
                <a:latin typeface="Arial" panose="020B0604020202020204" pitchFamily="34" charset="0"/>
                <a:cs typeface="Arial" panose="020B0604020202020204" pitchFamily="34" charset="0"/>
              </a:rPr>
              <a:t>18-24 meses</a:t>
            </a:r>
          </a:p>
          <a:p>
            <a:endParaRPr lang="en-US" dirty="0"/>
          </a:p>
        </p:txBody>
      </p:sp>
      <p:sp>
        <p:nvSpPr>
          <p:cNvPr id="5" name="Title 7">
            <a:extLst>
              <a:ext uri="{FF2B5EF4-FFF2-40B4-BE49-F238E27FC236}">
                <a16:creationId xmlns:a16="http://schemas.microsoft.com/office/drawing/2014/main" id="{585EB35B-98A5-5A33-6F43-A7D19771BE2E}"/>
              </a:ext>
            </a:extLst>
          </p:cNvPr>
          <p:cNvSpPr txBox="1">
            <a:spLocks/>
          </p:cNvSpPr>
          <p:nvPr/>
        </p:nvSpPr>
        <p:spPr>
          <a:xfrm>
            <a:off x="201862" y="138496"/>
            <a:ext cx="8942138" cy="660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" sz="30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Participación Social/Horas de Equidad</a:t>
            </a:r>
            <a:endParaRPr lang="en-US" sz="3000" b="1" dirty="0">
              <a:solidFill>
                <a:srgbClr val="002F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8BB999-4468-1406-8500-F8F15B82D79F}"/>
              </a:ext>
            </a:extLst>
          </p:cNvPr>
          <p:cNvSpPr txBox="1"/>
          <p:nvPr/>
        </p:nvSpPr>
        <p:spPr>
          <a:xfrm>
            <a:off x="304800" y="725196"/>
            <a:ext cx="8534400" cy="920069"/>
          </a:xfrm>
          <a:prstGeom prst="rect">
            <a:avLst/>
          </a:prstGeom>
          <a:solidFill>
            <a:srgbClr val="005696"/>
          </a:solidFill>
        </p:spPr>
        <p:txBody>
          <a:bodyPr wrap="square" rtlCol="0" anchor="ctr" anchorCtr="1">
            <a:noAutofit/>
          </a:bodyPr>
          <a:lstStyle/>
          <a:p>
            <a:pPr algn="ctr">
              <a:buFontTx/>
              <a:buNone/>
            </a:pPr>
            <a:r>
              <a:rPr lang="en-US" sz="1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Jefe de Familia 200 – 300 Horas </a:t>
            </a:r>
            <a:r>
              <a:rPr lang="en-US" sz="17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Totales</a:t>
            </a:r>
            <a:endParaRPr lang="en-US" sz="1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FontTx/>
              <a:buNone/>
            </a:pPr>
            <a:r>
              <a:rPr 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__________________________________________________________</a:t>
            </a:r>
          </a:p>
          <a:p>
            <a:pPr algn="ctr">
              <a:buFontTx/>
              <a:buNone/>
            </a:pPr>
            <a:r>
              <a:rPr lang="en-US" sz="1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 Jefes de Familia 300 – 400 Horas </a:t>
            </a:r>
            <a:r>
              <a:rPr lang="en-US" sz="17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Totales</a:t>
            </a:r>
            <a:endParaRPr lang="en-US" sz="1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10">
            <a:extLst>
              <a:ext uri="{FF2B5EF4-FFF2-40B4-BE49-F238E27FC236}">
                <a16:creationId xmlns:a16="http://schemas.microsoft.com/office/drawing/2014/main" id="{840A686A-82B1-832F-942C-9418ACCEA823}"/>
              </a:ext>
            </a:extLst>
          </p:cNvPr>
          <p:cNvSpPr txBox="1">
            <a:spLocks/>
          </p:cNvSpPr>
          <p:nvPr/>
        </p:nvSpPr>
        <p:spPr>
          <a:xfrm>
            <a:off x="3377764" y="1811129"/>
            <a:ext cx="3599461" cy="320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3B02A"/>
              </a:buClr>
            </a:pPr>
            <a:r>
              <a:rPr lang="en-US" sz="1600" b="1" u="sng" dirty="0">
                <a:solidFill>
                  <a:srgbClr val="43B0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CLASES FINANCIERAS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7360E4-7E4E-7B17-801E-78CFA4A68884}"/>
              </a:ext>
            </a:extLst>
          </p:cNvPr>
          <p:cNvSpPr txBox="1">
            <a:spLocks/>
          </p:cNvSpPr>
          <p:nvPr/>
        </p:nvSpPr>
        <p:spPr>
          <a:xfrm>
            <a:off x="3399394" y="2116142"/>
            <a:ext cx="3120769" cy="2913058"/>
          </a:xfrm>
          <a:prstGeom prst="rect">
            <a:avLst/>
          </a:prstGeom>
          <a:noFill/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Administración del dinero</a:t>
            </a:r>
          </a:p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Universidad de Paz Financiera</a:t>
            </a:r>
          </a:p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Currículo de educación financiera</a:t>
            </a:r>
          </a:p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Reunión con el asesor financiero</a:t>
            </a:r>
          </a:p>
          <a:p>
            <a:pPr>
              <a:buClr>
                <a:srgbClr val="43B02A"/>
              </a:buClr>
              <a:buFont typeface="Arial" panose="020B0604020202020204" pitchFamily="34" charset="0"/>
              <a:buChar char="•"/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Adquirir un certificado de educación para                 compradores de vivienda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28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18"/>
    </mc:Choice>
    <mc:Fallback xmlns="">
      <p:transition spd="slow" advTm="7451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large brick building with grass in front of a house&#10;&#10;Description automatically generated">
            <a:extLst>
              <a:ext uri="{FF2B5EF4-FFF2-40B4-BE49-F238E27FC236}">
                <a16:creationId xmlns:a16="http://schemas.microsoft.com/office/drawing/2014/main" id="{260E0AD4-1D5F-44AD-B1B7-10A37AA71867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1" r="4" b="4"/>
          <a:stretch/>
        </p:blipFill>
        <p:spPr>
          <a:xfrm>
            <a:off x="-2787" y="4607392"/>
            <a:ext cx="3469647" cy="2250608"/>
          </a:xfrm>
          <a:prstGeom prst="rect">
            <a:avLst/>
          </a:prstGeom>
        </p:spPr>
      </p:pic>
      <p:pic>
        <p:nvPicPr>
          <p:cNvPr id="10" name="Picture Placeholder 9" descr="A house with a fence in front of a building&#10;&#10;Description automatically generated">
            <a:extLst>
              <a:ext uri="{FF2B5EF4-FFF2-40B4-BE49-F238E27FC236}">
                <a16:creationId xmlns:a16="http://schemas.microsoft.com/office/drawing/2014/main" id="{BC5FCFDA-ED31-4B30-82FE-64D1922C7C9C}"/>
              </a:ext>
            </a:extLst>
          </p:cNvPr>
          <p:cNvPicPr>
            <a:picLocks noGrp="1" noChangeAspect="1"/>
          </p:cNvPicPr>
          <p:nvPr>
            <p:ph type="pic" sz="quarter" idx="30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" r="1751"/>
          <a:stretch/>
        </p:blipFill>
        <p:spPr>
          <a:xfrm>
            <a:off x="5311311" y="1934791"/>
            <a:ext cx="3829900" cy="2651469"/>
          </a:xfrm>
          <a:prstGeom prst="rect">
            <a:avLst/>
          </a:prstGeom>
        </p:spPr>
      </p:pic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2CF909CD-F995-487A-AD19-C8973787B752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 rotWithShape="1">
          <a:blip r:embed="rId4"/>
          <a:srcRect l="6542" r="10924" b="-3"/>
          <a:stretch/>
        </p:blipFill>
        <p:spPr>
          <a:xfrm>
            <a:off x="5685873" y="-1"/>
            <a:ext cx="3455338" cy="2183054"/>
          </a:xfrm>
          <a:prstGeom prst="rect">
            <a:avLst/>
          </a:prstGeom>
        </p:spPr>
      </p:pic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8153595E-C18F-49E7-B492-BC35023C09E6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 rotWithShape="1">
          <a:blip r:embed="rId5"/>
          <a:srcRect l="6663" r="-2" b="-2"/>
          <a:stretch/>
        </p:blipFill>
        <p:spPr>
          <a:xfrm>
            <a:off x="1721" y="10"/>
            <a:ext cx="5620081" cy="4515944"/>
          </a:xfrm>
          <a:prstGeom prst="rect">
            <a:avLst/>
          </a:prstGeom>
        </p:spPr>
      </p:pic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263B7159-5E5C-4D05-91DD-830C458D32A7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 rotWithShape="1">
          <a:blip r:embed="rId6"/>
          <a:srcRect t="26409" r="-3" b="12337"/>
          <a:stretch/>
        </p:blipFill>
        <p:spPr>
          <a:xfrm>
            <a:off x="3535440" y="4607392"/>
            <a:ext cx="5596755" cy="2250608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FFF4A265-26DC-4C98-B08E-A7BC897632F2}"/>
              </a:ext>
            </a:extLst>
          </p:cNvPr>
          <p:cNvSpPr txBox="1"/>
          <p:nvPr/>
        </p:nvSpPr>
        <p:spPr>
          <a:xfrm>
            <a:off x="7299" y="4131233"/>
            <a:ext cx="9136701" cy="769441"/>
          </a:xfrm>
          <a:prstGeom prst="rect">
            <a:avLst/>
          </a:prstGeom>
          <a:solidFill>
            <a:srgbClr val="002F6C">
              <a:alpha val="5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   </a:t>
            </a:r>
            <a:r>
              <a:rPr lang="pt-BR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Casas de Hábitat!</a:t>
            </a:r>
            <a:endParaRPr lang="en-US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CD8B6D-B6F2-4097-B3AB-D2ADD6DD67F2}"/>
              </a:ext>
            </a:extLst>
          </p:cNvPr>
          <p:cNvSpPr txBox="1"/>
          <p:nvPr/>
        </p:nvSpPr>
        <p:spPr>
          <a:xfrm>
            <a:off x="3276600" y="3761901"/>
            <a:ext cx="2590800" cy="369332"/>
          </a:xfrm>
          <a:prstGeom prst="rect">
            <a:avLst/>
          </a:prstGeom>
          <a:solidFill>
            <a:srgbClr val="D9E8F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Winston Salem Area</a:t>
            </a:r>
          </a:p>
        </p:txBody>
      </p:sp>
    </p:spTree>
    <p:extLst>
      <p:ext uri="{BB962C8B-B14F-4D97-AF65-F5344CB8AC3E}">
        <p14:creationId xmlns:p14="http://schemas.microsoft.com/office/powerpoint/2010/main" val="236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37"/>
    </mc:Choice>
    <mc:Fallback xmlns="">
      <p:transition spd="slow" advTm="2433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A8BACA1-6E16-45A0-A023-7ADFFD230B1E}"/>
              </a:ext>
            </a:extLst>
          </p:cNvPr>
          <p:cNvSpPr/>
          <p:nvPr/>
        </p:nvSpPr>
        <p:spPr>
          <a:xfrm>
            <a:off x="3581400" y="1433585"/>
            <a:ext cx="1829074" cy="1352400"/>
          </a:xfrm>
          <a:custGeom>
            <a:avLst/>
            <a:gdLst>
              <a:gd name="connsiteX0" fmla="*/ 0 w 2331723"/>
              <a:gd name="connsiteY0" fmla="*/ 388628 h 2331723"/>
              <a:gd name="connsiteX1" fmla="*/ 388628 w 2331723"/>
              <a:gd name="connsiteY1" fmla="*/ 0 h 2331723"/>
              <a:gd name="connsiteX2" fmla="*/ 1943095 w 2331723"/>
              <a:gd name="connsiteY2" fmla="*/ 0 h 2331723"/>
              <a:gd name="connsiteX3" fmla="*/ 2331723 w 2331723"/>
              <a:gd name="connsiteY3" fmla="*/ 388628 h 2331723"/>
              <a:gd name="connsiteX4" fmla="*/ 2331723 w 2331723"/>
              <a:gd name="connsiteY4" fmla="*/ 1943095 h 2331723"/>
              <a:gd name="connsiteX5" fmla="*/ 1943095 w 2331723"/>
              <a:gd name="connsiteY5" fmla="*/ 2331723 h 2331723"/>
              <a:gd name="connsiteX6" fmla="*/ 388628 w 2331723"/>
              <a:gd name="connsiteY6" fmla="*/ 2331723 h 2331723"/>
              <a:gd name="connsiteX7" fmla="*/ 0 w 2331723"/>
              <a:gd name="connsiteY7" fmla="*/ 1943095 h 2331723"/>
              <a:gd name="connsiteX8" fmla="*/ 0 w 2331723"/>
              <a:gd name="connsiteY8" fmla="*/ 388628 h 2331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31723" h="2331723">
                <a:moveTo>
                  <a:pt x="0" y="388628"/>
                </a:moveTo>
                <a:cubicBezTo>
                  <a:pt x="0" y="173995"/>
                  <a:pt x="173995" y="0"/>
                  <a:pt x="388628" y="0"/>
                </a:cubicBezTo>
                <a:lnTo>
                  <a:pt x="1943095" y="0"/>
                </a:lnTo>
                <a:cubicBezTo>
                  <a:pt x="2157728" y="0"/>
                  <a:pt x="2331723" y="173995"/>
                  <a:pt x="2331723" y="388628"/>
                </a:cubicBezTo>
                <a:lnTo>
                  <a:pt x="2331723" y="1943095"/>
                </a:lnTo>
                <a:cubicBezTo>
                  <a:pt x="2331723" y="2157728"/>
                  <a:pt x="2157728" y="2331723"/>
                  <a:pt x="1943095" y="2331723"/>
                </a:cubicBezTo>
                <a:lnTo>
                  <a:pt x="388628" y="2331723"/>
                </a:lnTo>
                <a:cubicBezTo>
                  <a:pt x="173995" y="2331723"/>
                  <a:pt x="0" y="2157728"/>
                  <a:pt x="0" y="1943095"/>
                </a:cubicBezTo>
                <a:lnTo>
                  <a:pt x="0" y="388628"/>
                </a:lnTo>
                <a:close/>
              </a:path>
            </a:pathLst>
          </a:custGeom>
          <a:solidFill>
            <a:srgbClr val="D9E8F5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305" tIns="144305" rIns="144305" bIns="144305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 Aplicación</a:t>
            </a:r>
          </a:p>
          <a:p>
            <a:pPr marL="285750" lvl="0" indent="-28575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1 - 3 meses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9359A60-A887-4931-B38C-7C6D4D14A2E3}"/>
              </a:ext>
            </a:extLst>
          </p:cNvPr>
          <p:cNvSpPr/>
          <p:nvPr/>
        </p:nvSpPr>
        <p:spPr>
          <a:xfrm>
            <a:off x="1143000" y="3600757"/>
            <a:ext cx="1352399" cy="1352399"/>
          </a:xfrm>
          <a:custGeom>
            <a:avLst/>
            <a:gdLst>
              <a:gd name="connsiteX0" fmla="*/ 179260 w 1352399"/>
              <a:gd name="connsiteY0" fmla="*/ 517157 h 1352399"/>
              <a:gd name="connsiteX1" fmla="*/ 517157 w 1352399"/>
              <a:gd name="connsiteY1" fmla="*/ 517157 h 1352399"/>
              <a:gd name="connsiteX2" fmla="*/ 517157 w 1352399"/>
              <a:gd name="connsiteY2" fmla="*/ 179260 h 1352399"/>
              <a:gd name="connsiteX3" fmla="*/ 835242 w 1352399"/>
              <a:gd name="connsiteY3" fmla="*/ 179260 h 1352399"/>
              <a:gd name="connsiteX4" fmla="*/ 835242 w 1352399"/>
              <a:gd name="connsiteY4" fmla="*/ 517157 h 1352399"/>
              <a:gd name="connsiteX5" fmla="*/ 1173139 w 1352399"/>
              <a:gd name="connsiteY5" fmla="*/ 517157 h 1352399"/>
              <a:gd name="connsiteX6" fmla="*/ 1173139 w 1352399"/>
              <a:gd name="connsiteY6" fmla="*/ 835242 h 1352399"/>
              <a:gd name="connsiteX7" fmla="*/ 835242 w 1352399"/>
              <a:gd name="connsiteY7" fmla="*/ 835242 h 1352399"/>
              <a:gd name="connsiteX8" fmla="*/ 835242 w 1352399"/>
              <a:gd name="connsiteY8" fmla="*/ 1173139 h 1352399"/>
              <a:gd name="connsiteX9" fmla="*/ 517157 w 1352399"/>
              <a:gd name="connsiteY9" fmla="*/ 1173139 h 1352399"/>
              <a:gd name="connsiteX10" fmla="*/ 517157 w 1352399"/>
              <a:gd name="connsiteY10" fmla="*/ 835242 h 1352399"/>
              <a:gd name="connsiteX11" fmla="*/ 179260 w 1352399"/>
              <a:gd name="connsiteY11" fmla="*/ 835242 h 1352399"/>
              <a:gd name="connsiteX12" fmla="*/ 179260 w 1352399"/>
              <a:gd name="connsiteY12" fmla="*/ 517157 h 135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52399" h="1352399">
                <a:moveTo>
                  <a:pt x="179260" y="517157"/>
                </a:moveTo>
                <a:lnTo>
                  <a:pt x="517157" y="517157"/>
                </a:lnTo>
                <a:lnTo>
                  <a:pt x="517157" y="179260"/>
                </a:lnTo>
                <a:lnTo>
                  <a:pt x="835242" y="179260"/>
                </a:lnTo>
                <a:lnTo>
                  <a:pt x="835242" y="517157"/>
                </a:lnTo>
                <a:lnTo>
                  <a:pt x="1173139" y="517157"/>
                </a:lnTo>
                <a:lnTo>
                  <a:pt x="1173139" y="835242"/>
                </a:lnTo>
                <a:lnTo>
                  <a:pt x="835242" y="835242"/>
                </a:lnTo>
                <a:lnTo>
                  <a:pt x="835242" y="1173139"/>
                </a:lnTo>
                <a:lnTo>
                  <a:pt x="517157" y="1173139"/>
                </a:lnTo>
                <a:lnTo>
                  <a:pt x="517157" y="835242"/>
                </a:lnTo>
                <a:lnTo>
                  <a:pt x="179260" y="835242"/>
                </a:lnTo>
                <a:lnTo>
                  <a:pt x="179260" y="517157"/>
                </a:lnTo>
                <a:close/>
              </a:path>
            </a:pathLst>
          </a:custGeom>
          <a:solidFill>
            <a:srgbClr val="002F6C"/>
          </a:solidFill>
          <a:ln>
            <a:solidFill>
              <a:srgbClr val="91BED4"/>
            </a:solidFill>
          </a:ln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9260" tIns="517157" rIns="179260" bIns="517157" numCol="1" spcCol="1270" anchor="ctr" anchorCtr="0">
            <a:noAutofit/>
          </a:bodyPr>
          <a:lstStyle/>
          <a:p>
            <a:pPr marL="0" lvl="0" indent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900" kern="12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795959F-E32A-4072-9973-9708054D6925}"/>
              </a:ext>
            </a:extLst>
          </p:cNvPr>
          <p:cNvSpPr/>
          <p:nvPr/>
        </p:nvSpPr>
        <p:spPr>
          <a:xfrm>
            <a:off x="2931454" y="3371475"/>
            <a:ext cx="3281092" cy="1352399"/>
          </a:xfrm>
          <a:custGeom>
            <a:avLst/>
            <a:gdLst>
              <a:gd name="connsiteX0" fmla="*/ 0 w 2331723"/>
              <a:gd name="connsiteY0" fmla="*/ 388628 h 2331723"/>
              <a:gd name="connsiteX1" fmla="*/ 388628 w 2331723"/>
              <a:gd name="connsiteY1" fmla="*/ 0 h 2331723"/>
              <a:gd name="connsiteX2" fmla="*/ 1943095 w 2331723"/>
              <a:gd name="connsiteY2" fmla="*/ 0 h 2331723"/>
              <a:gd name="connsiteX3" fmla="*/ 2331723 w 2331723"/>
              <a:gd name="connsiteY3" fmla="*/ 388628 h 2331723"/>
              <a:gd name="connsiteX4" fmla="*/ 2331723 w 2331723"/>
              <a:gd name="connsiteY4" fmla="*/ 1943095 h 2331723"/>
              <a:gd name="connsiteX5" fmla="*/ 1943095 w 2331723"/>
              <a:gd name="connsiteY5" fmla="*/ 2331723 h 2331723"/>
              <a:gd name="connsiteX6" fmla="*/ 388628 w 2331723"/>
              <a:gd name="connsiteY6" fmla="*/ 2331723 h 2331723"/>
              <a:gd name="connsiteX7" fmla="*/ 0 w 2331723"/>
              <a:gd name="connsiteY7" fmla="*/ 1943095 h 2331723"/>
              <a:gd name="connsiteX8" fmla="*/ 0 w 2331723"/>
              <a:gd name="connsiteY8" fmla="*/ 388628 h 2331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31723" h="2331723">
                <a:moveTo>
                  <a:pt x="0" y="388628"/>
                </a:moveTo>
                <a:cubicBezTo>
                  <a:pt x="0" y="173995"/>
                  <a:pt x="173995" y="0"/>
                  <a:pt x="388628" y="0"/>
                </a:cubicBezTo>
                <a:lnTo>
                  <a:pt x="1943095" y="0"/>
                </a:lnTo>
                <a:cubicBezTo>
                  <a:pt x="2157728" y="0"/>
                  <a:pt x="2331723" y="173995"/>
                  <a:pt x="2331723" y="388628"/>
                </a:cubicBezTo>
                <a:lnTo>
                  <a:pt x="2331723" y="1943095"/>
                </a:lnTo>
                <a:cubicBezTo>
                  <a:pt x="2331723" y="2157728"/>
                  <a:pt x="2157728" y="2331723"/>
                  <a:pt x="1943095" y="2331723"/>
                </a:cubicBezTo>
                <a:lnTo>
                  <a:pt x="388628" y="2331723"/>
                </a:lnTo>
                <a:cubicBezTo>
                  <a:pt x="173995" y="2331723"/>
                  <a:pt x="0" y="2157728"/>
                  <a:pt x="0" y="1943095"/>
                </a:cubicBezTo>
                <a:lnTo>
                  <a:pt x="0" y="388628"/>
                </a:lnTo>
                <a:close/>
              </a:path>
            </a:pathLst>
          </a:custGeom>
          <a:solidFill>
            <a:srgbClr val="D9E8F5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3035" tIns="143035" rIns="143035" bIns="143035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Horas de participación social &amp; Construcción de vivienda</a:t>
            </a:r>
          </a:p>
          <a:p>
            <a:pPr marL="171450" lvl="1" indent="-171450" algn="ctr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600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10-18 meses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25B2BE9-D5A0-42BC-96DA-D25BF515519F}"/>
              </a:ext>
            </a:extLst>
          </p:cNvPr>
          <p:cNvSpPr/>
          <p:nvPr/>
        </p:nvSpPr>
        <p:spPr>
          <a:xfrm>
            <a:off x="2802211" y="5309364"/>
            <a:ext cx="3691977" cy="1172282"/>
          </a:xfrm>
          <a:custGeom>
            <a:avLst/>
            <a:gdLst>
              <a:gd name="connsiteX0" fmla="*/ 0 w 3657680"/>
              <a:gd name="connsiteY0" fmla="*/ 609626 h 3868561"/>
              <a:gd name="connsiteX1" fmla="*/ 609626 w 3657680"/>
              <a:gd name="connsiteY1" fmla="*/ 0 h 3868561"/>
              <a:gd name="connsiteX2" fmla="*/ 3048054 w 3657680"/>
              <a:gd name="connsiteY2" fmla="*/ 0 h 3868561"/>
              <a:gd name="connsiteX3" fmla="*/ 3657680 w 3657680"/>
              <a:gd name="connsiteY3" fmla="*/ 609626 h 3868561"/>
              <a:gd name="connsiteX4" fmla="*/ 3657680 w 3657680"/>
              <a:gd name="connsiteY4" fmla="*/ 3258935 h 3868561"/>
              <a:gd name="connsiteX5" fmla="*/ 3048054 w 3657680"/>
              <a:gd name="connsiteY5" fmla="*/ 3868561 h 3868561"/>
              <a:gd name="connsiteX6" fmla="*/ 609626 w 3657680"/>
              <a:gd name="connsiteY6" fmla="*/ 3868561 h 3868561"/>
              <a:gd name="connsiteX7" fmla="*/ 0 w 3657680"/>
              <a:gd name="connsiteY7" fmla="*/ 3258935 h 3868561"/>
              <a:gd name="connsiteX8" fmla="*/ 0 w 3657680"/>
              <a:gd name="connsiteY8" fmla="*/ 609626 h 3868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57680" h="3868561">
                <a:moveTo>
                  <a:pt x="0" y="609626"/>
                </a:moveTo>
                <a:cubicBezTo>
                  <a:pt x="0" y="272939"/>
                  <a:pt x="272939" y="0"/>
                  <a:pt x="609626" y="0"/>
                </a:cubicBezTo>
                <a:lnTo>
                  <a:pt x="3048054" y="0"/>
                </a:lnTo>
                <a:cubicBezTo>
                  <a:pt x="3384741" y="0"/>
                  <a:pt x="3657680" y="272939"/>
                  <a:pt x="3657680" y="609626"/>
                </a:cubicBezTo>
                <a:lnTo>
                  <a:pt x="3657680" y="3258935"/>
                </a:lnTo>
                <a:cubicBezTo>
                  <a:pt x="3657680" y="3595622"/>
                  <a:pt x="3384741" y="3868561"/>
                  <a:pt x="3048054" y="3868561"/>
                </a:cubicBezTo>
                <a:lnTo>
                  <a:pt x="609626" y="3868561"/>
                </a:lnTo>
                <a:cubicBezTo>
                  <a:pt x="272939" y="3868561"/>
                  <a:pt x="0" y="3595622"/>
                  <a:pt x="0" y="3258935"/>
                </a:cubicBezTo>
                <a:lnTo>
                  <a:pt x="0" y="609626"/>
                </a:lnTo>
                <a:close/>
              </a:path>
            </a:pathLst>
          </a:custGeom>
          <a:solidFill>
            <a:srgbClr val="D9E8F5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1733" tIns="221733" rIns="221733" bIns="221733" numCol="1" spcCol="1270" anchor="ctr" anchorCtr="0">
            <a:noAutofit/>
          </a:bodyPr>
          <a:lstStyle/>
          <a:p>
            <a:pPr lvl="0" algn="ctr" defTabSz="1511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600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Típicamente, </a:t>
            </a:r>
            <a:r>
              <a:rPr lang="es-ES" sz="16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18-24</a:t>
            </a:r>
            <a:r>
              <a:rPr lang="es-ES" sz="1600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meses desde la aplicación inicial hasta que se mude a su nuevo hogar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B3AEE2-9F36-4F7C-8692-5E65C9B77772}"/>
              </a:ext>
            </a:extLst>
          </p:cNvPr>
          <p:cNvSpPr/>
          <p:nvPr/>
        </p:nvSpPr>
        <p:spPr>
          <a:xfrm>
            <a:off x="1066800" y="4882971"/>
            <a:ext cx="7162800" cy="70185"/>
          </a:xfrm>
          <a:prstGeom prst="rect">
            <a:avLst/>
          </a:prstGeom>
          <a:solidFill>
            <a:srgbClr val="002F6C"/>
          </a:solidFill>
          <a:ln>
            <a:solidFill>
              <a:srgbClr val="91BE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7">
            <a:extLst>
              <a:ext uri="{FF2B5EF4-FFF2-40B4-BE49-F238E27FC236}">
                <a16:creationId xmlns:a16="http://schemas.microsoft.com/office/drawing/2014/main" id="{52C8E5FA-092A-6A41-FC96-E94DF7422676}"/>
              </a:ext>
            </a:extLst>
          </p:cNvPr>
          <p:cNvSpPr txBox="1">
            <a:spLocks/>
          </p:cNvSpPr>
          <p:nvPr/>
        </p:nvSpPr>
        <p:spPr>
          <a:xfrm>
            <a:off x="201862" y="138496"/>
            <a:ext cx="8942138" cy="660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000" b="1" dirty="0">
                <a:solidFill>
                  <a:srgbClr val="002F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ESTIMATED TIMELINE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0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886"/>
    </mc:Choice>
    <mc:Fallback xmlns="">
      <p:transition spd="slow" advTm="79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6.7|9.3"/>
</p:tagLst>
</file>

<file path=ppt/theme/theme1.xml><?xml version="1.0" encoding="utf-8"?>
<a:theme xmlns:a="http://schemas.openxmlformats.org/drawingml/2006/main" name="Facet">
  <a:themeElements>
    <a:clrScheme name="Custom 1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AE389"/>
      </a:accent1>
      <a:accent2>
        <a:srgbClr val="43B02A"/>
      </a:accent2>
      <a:accent3>
        <a:srgbClr val="888B8D"/>
      </a:accent3>
      <a:accent4>
        <a:srgbClr val="E76618"/>
      </a:accent4>
      <a:accent5>
        <a:srgbClr val="002F6C"/>
      </a:accent5>
      <a:accent6>
        <a:srgbClr val="9FC8FF"/>
      </a:accent6>
      <a:hlink>
        <a:srgbClr val="43B02A"/>
      </a:hlink>
      <a:folHlink>
        <a:srgbClr val="D9F5D3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36B60BB-1C1D-49F1-9AC2-7D0007CDDE9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1480</Words>
  <Application>Microsoft Office PowerPoint</Application>
  <PresentationFormat>On-screen Show (4:3)</PresentationFormat>
  <Paragraphs>226</Paragraphs>
  <Slides>15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Trebuchet MS</vt:lpstr>
      <vt:lpstr>Wingdings 3</vt:lpstr>
      <vt:lpstr>Facet</vt:lpstr>
      <vt:lpstr> Programa de Propietario Orientación</vt:lpstr>
      <vt:lpstr>PowerPoint Presentation</vt:lpstr>
      <vt:lpstr>MITO#1 </vt:lpstr>
      <vt:lpstr>MITO #1 </vt:lpstr>
      <vt:lpstr>Requisitos para el programa de propiedad de vivienda de Hábitat para la Humanidad del condado de Forsyth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Participación Social/Horas de Equidad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Orientation Homeownership Program</dc:title>
  <dc:creator/>
  <cp:lastModifiedBy/>
  <cp:revision>4</cp:revision>
  <dcterms:created xsi:type="dcterms:W3CDTF">2020-11-09T15:34:39Z</dcterms:created>
  <dcterms:modified xsi:type="dcterms:W3CDTF">2023-07-20T18:09:02Z</dcterms:modified>
</cp:coreProperties>
</file>